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8" r:id="rId4"/>
    <p:sldId id="274" r:id="rId5"/>
    <p:sldId id="259" r:id="rId6"/>
    <p:sldId id="261" r:id="rId7"/>
    <p:sldId id="275" r:id="rId8"/>
    <p:sldId id="262" r:id="rId9"/>
    <p:sldId id="263" r:id="rId10"/>
    <p:sldId id="276" r:id="rId11"/>
    <p:sldId id="265" r:id="rId12"/>
    <p:sldId id="273" r:id="rId13"/>
    <p:sldId id="278" r:id="rId14"/>
    <p:sldId id="264" r:id="rId15"/>
    <p:sldId id="268" r:id="rId16"/>
    <p:sldId id="266" r:id="rId17"/>
    <p:sldId id="267" r:id="rId18"/>
    <p:sldId id="269" r:id="rId19"/>
    <p:sldId id="279" r:id="rId20"/>
    <p:sldId id="280" r:id="rId21"/>
    <p:sldId id="277" r:id="rId22"/>
    <p:sldId id="281" r:id="rId23"/>
    <p:sldId id="271"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ADA"/>
    <a:srgbClr val="4D71CB"/>
    <a:srgbClr val="6266CC"/>
    <a:srgbClr val="7766C2"/>
    <a:srgbClr val="AB9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674AF0-38E8-49BE-9B15-BB1A63DD1D5D}" v="74" dt="2023-04-12T18:30:57.134"/>
    <p1510:client id="{6735CE74-C393-DE1A-304D-41D6D3A6D9ED}" v="3" dt="2023-04-12T19:16:30.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arnhardt" userId="0d15b5b2ca42ea78" providerId="LiveId" clId="{027CE8DE-9AB6-455F-A7C9-FE0839B107D0}"/>
    <pc:docChg chg="modSld">
      <pc:chgData name="Sarah Barnhardt" userId="0d15b5b2ca42ea78" providerId="LiveId" clId="{027CE8DE-9AB6-455F-A7C9-FE0839B107D0}" dt="2023-04-13T15:00:35.459" v="6" actId="20577"/>
      <pc:docMkLst>
        <pc:docMk/>
      </pc:docMkLst>
      <pc:sldChg chg="modSp mod">
        <pc:chgData name="Sarah Barnhardt" userId="0d15b5b2ca42ea78" providerId="LiveId" clId="{027CE8DE-9AB6-455F-A7C9-FE0839B107D0}" dt="2023-04-13T15:00:35.459" v="6" actId="20577"/>
        <pc:sldMkLst>
          <pc:docMk/>
          <pc:sldMk cId="2550914585" sldId="275"/>
        </pc:sldMkLst>
        <pc:spChg chg="mod">
          <ac:chgData name="Sarah Barnhardt" userId="0d15b5b2ca42ea78" providerId="LiveId" clId="{027CE8DE-9AB6-455F-A7C9-FE0839B107D0}" dt="2023-04-13T15:00:35.459" v="6" actId="20577"/>
          <ac:spMkLst>
            <pc:docMk/>
            <pc:sldMk cId="2550914585" sldId="275"/>
            <ac:spMk id="2" creationId="{D9EAECCE-6E82-64E9-3470-E3E4E5C7EE2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86DD8-3D3B-42D7-B1B8-B261BA9821F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5A01718-91BF-4C53-B7C0-4D3D1A0B5D30}">
      <dgm:prSet phldrT="[Text]" phldr="0"/>
      <dgm:spPr/>
      <dgm:t>
        <a:bodyPr/>
        <a:lstStyle/>
        <a:p>
          <a:r>
            <a:rPr lang="en-US">
              <a:latin typeface="Calibri Light" panose="020F0302020204030204"/>
            </a:rPr>
            <a:t>50/50</a:t>
          </a:r>
          <a:endParaRPr lang="en-US"/>
        </a:p>
      </dgm:t>
    </dgm:pt>
    <dgm:pt modelId="{312A5078-5C1E-4424-A74D-61303044DF37}" type="parTrans" cxnId="{B89BCB00-22A3-45B2-AF93-8961FE4E742A}">
      <dgm:prSet/>
      <dgm:spPr/>
      <dgm:t>
        <a:bodyPr/>
        <a:lstStyle/>
        <a:p>
          <a:endParaRPr lang="en-US"/>
        </a:p>
      </dgm:t>
    </dgm:pt>
    <dgm:pt modelId="{94001683-CA00-403E-81C1-44C07B08BCA5}" type="sibTrans" cxnId="{B89BCB00-22A3-45B2-AF93-8961FE4E742A}">
      <dgm:prSet/>
      <dgm:spPr/>
      <dgm:t>
        <a:bodyPr/>
        <a:lstStyle/>
        <a:p>
          <a:endParaRPr lang="en-US"/>
        </a:p>
      </dgm:t>
    </dgm:pt>
    <dgm:pt modelId="{FC21EE5B-74B3-4E46-BE12-E1AD1863B836}">
      <dgm:prSet phldrT="[Text]" phldr="0"/>
      <dgm:spPr/>
      <dgm:t>
        <a:bodyPr/>
        <a:lstStyle/>
        <a:p>
          <a:r>
            <a:rPr lang="en-US">
              <a:latin typeface="Calibri Light" panose="020F0302020204030204"/>
            </a:rPr>
            <a:t>80/20</a:t>
          </a:r>
          <a:endParaRPr lang="en-US"/>
        </a:p>
      </dgm:t>
    </dgm:pt>
    <dgm:pt modelId="{4206AD80-498E-4EA3-BA7D-A289F1ABC38F}" type="parTrans" cxnId="{AF5FA679-C618-45E7-ACE7-98624C01E1B7}">
      <dgm:prSet/>
      <dgm:spPr/>
      <dgm:t>
        <a:bodyPr/>
        <a:lstStyle/>
        <a:p>
          <a:endParaRPr lang="en-US"/>
        </a:p>
      </dgm:t>
    </dgm:pt>
    <dgm:pt modelId="{40D7D743-17CB-4D8C-A367-B735AB51DE49}" type="sibTrans" cxnId="{AF5FA679-C618-45E7-ACE7-98624C01E1B7}">
      <dgm:prSet/>
      <dgm:spPr/>
      <dgm:t>
        <a:bodyPr/>
        <a:lstStyle/>
        <a:p>
          <a:endParaRPr lang="en-US"/>
        </a:p>
      </dgm:t>
    </dgm:pt>
    <dgm:pt modelId="{8A40CAF0-0CD2-4835-BA1E-2412DEE80B7C}">
      <dgm:prSet phldrT="[Text]" phldr="0"/>
      <dgm:spPr/>
      <dgm:t>
        <a:bodyPr/>
        <a:lstStyle/>
        <a:p>
          <a:r>
            <a:rPr lang="en-US">
              <a:latin typeface="Calibri Light" panose="020F0302020204030204"/>
            </a:rPr>
            <a:t>70/30</a:t>
          </a:r>
          <a:endParaRPr lang="en-US"/>
        </a:p>
      </dgm:t>
    </dgm:pt>
    <dgm:pt modelId="{0B396E8A-0F8D-4542-A062-F5A226FD724C}" type="parTrans" cxnId="{2BA218F9-22A8-4D17-AC19-3A929B268E4A}">
      <dgm:prSet/>
      <dgm:spPr/>
      <dgm:t>
        <a:bodyPr/>
        <a:lstStyle/>
        <a:p>
          <a:endParaRPr lang="en-US"/>
        </a:p>
      </dgm:t>
    </dgm:pt>
    <dgm:pt modelId="{63F5DCF9-D673-412E-9F45-7AE229C892F2}" type="sibTrans" cxnId="{2BA218F9-22A8-4D17-AC19-3A929B268E4A}">
      <dgm:prSet/>
      <dgm:spPr/>
      <dgm:t>
        <a:bodyPr/>
        <a:lstStyle/>
        <a:p>
          <a:endParaRPr lang="en-US"/>
        </a:p>
      </dgm:t>
    </dgm:pt>
    <dgm:pt modelId="{E9246C02-FB4B-4973-A27D-A157137A7E67}">
      <dgm:prSet phldrT="[Text]" phldr="0"/>
      <dgm:spPr/>
      <dgm:t>
        <a:bodyPr/>
        <a:lstStyle/>
        <a:p>
          <a:r>
            <a:rPr lang="en-US">
              <a:latin typeface="Calibri Light" panose="020F0302020204030204"/>
            </a:rPr>
            <a:t>60/40</a:t>
          </a:r>
          <a:endParaRPr lang="en-US"/>
        </a:p>
      </dgm:t>
    </dgm:pt>
    <dgm:pt modelId="{E78E96BC-AED3-4AD4-929E-6CE5D2E3DAA1}" type="parTrans" cxnId="{C70BB3D3-4300-4AE4-9A48-E90524C57FFE}">
      <dgm:prSet/>
      <dgm:spPr/>
      <dgm:t>
        <a:bodyPr/>
        <a:lstStyle/>
        <a:p>
          <a:endParaRPr lang="en-US"/>
        </a:p>
      </dgm:t>
    </dgm:pt>
    <dgm:pt modelId="{605C9FBE-9007-460C-B2ED-521A5A291252}" type="sibTrans" cxnId="{C70BB3D3-4300-4AE4-9A48-E90524C57FFE}">
      <dgm:prSet/>
      <dgm:spPr/>
      <dgm:t>
        <a:bodyPr/>
        <a:lstStyle/>
        <a:p>
          <a:endParaRPr lang="en-US"/>
        </a:p>
      </dgm:t>
    </dgm:pt>
    <dgm:pt modelId="{87B63A7B-8976-44C9-BDA9-A22A518ADA9B}">
      <dgm:prSet phldrT="[Text]" phldr="0"/>
      <dgm:spPr/>
      <dgm:t>
        <a:bodyPr/>
        <a:lstStyle/>
        <a:p>
          <a:r>
            <a:rPr lang="en-US">
              <a:latin typeface="Calibri Light" panose="020F0302020204030204"/>
            </a:rPr>
            <a:t>30/70</a:t>
          </a:r>
          <a:endParaRPr lang="en-US"/>
        </a:p>
      </dgm:t>
    </dgm:pt>
    <dgm:pt modelId="{68ADF1B2-5344-4D2E-BFE2-F10FF69CB3BC}" type="parTrans" cxnId="{B0736BDF-6C5B-4AF1-94CC-CE8772EAF802}">
      <dgm:prSet/>
      <dgm:spPr/>
      <dgm:t>
        <a:bodyPr/>
        <a:lstStyle/>
        <a:p>
          <a:endParaRPr lang="en-US"/>
        </a:p>
      </dgm:t>
    </dgm:pt>
    <dgm:pt modelId="{DAD9F808-F22F-48C9-BAB7-DBB4FE67609A}" type="sibTrans" cxnId="{B0736BDF-6C5B-4AF1-94CC-CE8772EAF802}">
      <dgm:prSet/>
      <dgm:spPr/>
      <dgm:t>
        <a:bodyPr/>
        <a:lstStyle/>
        <a:p>
          <a:endParaRPr lang="en-US"/>
        </a:p>
      </dgm:t>
    </dgm:pt>
    <dgm:pt modelId="{CE02676B-7865-4C61-B096-6CA9E292E712}" type="pres">
      <dgm:prSet presAssocID="{5E486DD8-3D3B-42D7-B1B8-B261BA9821F3}" presName="diagram" presStyleCnt="0">
        <dgm:presLayoutVars>
          <dgm:dir/>
          <dgm:resizeHandles val="exact"/>
        </dgm:presLayoutVars>
      </dgm:prSet>
      <dgm:spPr/>
    </dgm:pt>
    <dgm:pt modelId="{0A39CA07-A588-4CC8-89B2-18CE324D2D3A}" type="pres">
      <dgm:prSet presAssocID="{65A01718-91BF-4C53-B7C0-4D3D1A0B5D30}" presName="node" presStyleLbl="node1" presStyleIdx="0" presStyleCnt="5">
        <dgm:presLayoutVars>
          <dgm:bulletEnabled val="1"/>
        </dgm:presLayoutVars>
      </dgm:prSet>
      <dgm:spPr/>
    </dgm:pt>
    <dgm:pt modelId="{7ED1A4DB-620D-4464-8DA3-A88854702D2C}" type="pres">
      <dgm:prSet presAssocID="{94001683-CA00-403E-81C1-44C07B08BCA5}" presName="sibTrans" presStyleCnt="0"/>
      <dgm:spPr/>
    </dgm:pt>
    <dgm:pt modelId="{F882C9D9-A7FD-4361-A3B3-4B5B3A663E2C}" type="pres">
      <dgm:prSet presAssocID="{FC21EE5B-74B3-4E46-BE12-E1AD1863B836}" presName="node" presStyleLbl="node1" presStyleIdx="1" presStyleCnt="5">
        <dgm:presLayoutVars>
          <dgm:bulletEnabled val="1"/>
        </dgm:presLayoutVars>
      </dgm:prSet>
      <dgm:spPr/>
    </dgm:pt>
    <dgm:pt modelId="{00C60512-BD7C-4983-8BA8-D42A1BB6F482}" type="pres">
      <dgm:prSet presAssocID="{40D7D743-17CB-4D8C-A367-B735AB51DE49}" presName="sibTrans" presStyleCnt="0"/>
      <dgm:spPr/>
    </dgm:pt>
    <dgm:pt modelId="{51A6F00F-8B9A-458C-8E6C-3166F1C5ECCC}" type="pres">
      <dgm:prSet presAssocID="{8A40CAF0-0CD2-4835-BA1E-2412DEE80B7C}" presName="node" presStyleLbl="node1" presStyleIdx="2" presStyleCnt="5">
        <dgm:presLayoutVars>
          <dgm:bulletEnabled val="1"/>
        </dgm:presLayoutVars>
      </dgm:prSet>
      <dgm:spPr/>
    </dgm:pt>
    <dgm:pt modelId="{158C379B-8CED-4F78-95C2-1EA121301E80}" type="pres">
      <dgm:prSet presAssocID="{63F5DCF9-D673-412E-9F45-7AE229C892F2}" presName="sibTrans" presStyleCnt="0"/>
      <dgm:spPr/>
    </dgm:pt>
    <dgm:pt modelId="{6336BCC6-1F63-40B9-B925-569CE0BC7AC1}" type="pres">
      <dgm:prSet presAssocID="{E9246C02-FB4B-4973-A27D-A157137A7E67}" presName="node" presStyleLbl="node1" presStyleIdx="3" presStyleCnt="5">
        <dgm:presLayoutVars>
          <dgm:bulletEnabled val="1"/>
        </dgm:presLayoutVars>
      </dgm:prSet>
      <dgm:spPr/>
    </dgm:pt>
    <dgm:pt modelId="{6398517B-4452-499F-82FC-FD6DE62B4E5C}" type="pres">
      <dgm:prSet presAssocID="{605C9FBE-9007-460C-B2ED-521A5A291252}" presName="sibTrans" presStyleCnt="0"/>
      <dgm:spPr/>
    </dgm:pt>
    <dgm:pt modelId="{A9029219-704B-43C5-A9D1-AF3E4329C8D7}" type="pres">
      <dgm:prSet presAssocID="{87B63A7B-8976-44C9-BDA9-A22A518ADA9B}" presName="node" presStyleLbl="node1" presStyleIdx="4" presStyleCnt="5">
        <dgm:presLayoutVars>
          <dgm:bulletEnabled val="1"/>
        </dgm:presLayoutVars>
      </dgm:prSet>
      <dgm:spPr/>
    </dgm:pt>
  </dgm:ptLst>
  <dgm:cxnLst>
    <dgm:cxn modelId="{B89BCB00-22A3-45B2-AF93-8961FE4E742A}" srcId="{5E486DD8-3D3B-42D7-B1B8-B261BA9821F3}" destId="{65A01718-91BF-4C53-B7C0-4D3D1A0B5D30}" srcOrd="0" destOrd="0" parTransId="{312A5078-5C1E-4424-A74D-61303044DF37}" sibTransId="{94001683-CA00-403E-81C1-44C07B08BCA5}"/>
    <dgm:cxn modelId="{5BEB3105-4AAE-4F9F-AE3E-DE75392CAC82}" type="presOf" srcId="{65A01718-91BF-4C53-B7C0-4D3D1A0B5D30}" destId="{0A39CA07-A588-4CC8-89B2-18CE324D2D3A}" srcOrd="0" destOrd="0" presId="urn:microsoft.com/office/officeart/2005/8/layout/default"/>
    <dgm:cxn modelId="{A2148B05-FF2F-4DAD-B7EB-97F0E9AF7A04}" type="presOf" srcId="{5E486DD8-3D3B-42D7-B1B8-B261BA9821F3}" destId="{CE02676B-7865-4C61-B096-6CA9E292E712}" srcOrd="0" destOrd="0" presId="urn:microsoft.com/office/officeart/2005/8/layout/default"/>
    <dgm:cxn modelId="{FEA48C34-412C-43CE-B905-A0A5BCA2AE8F}" type="presOf" srcId="{FC21EE5B-74B3-4E46-BE12-E1AD1863B836}" destId="{F882C9D9-A7FD-4361-A3B3-4B5B3A663E2C}" srcOrd="0" destOrd="0" presId="urn:microsoft.com/office/officeart/2005/8/layout/default"/>
    <dgm:cxn modelId="{C631E765-4B2C-4AA6-ADE5-FCB13C1B3695}" type="presOf" srcId="{87B63A7B-8976-44C9-BDA9-A22A518ADA9B}" destId="{A9029219-704B-43C5-A9D1-AF3E4329C8D7}" srcOrd="0" destOrd="0" presId="urn:microsoft.com/office/officeart/2005/8/layout/default"/>
    <dgm:cxn modelId="{D6CDD468-C679-456F-8BA3-520EFE58D32C}" type="presOf" srcId="{E9246C02-FB4B-4973-A27D-A157137A7E67}" destId="{6336BCC6-1F63-40B9-B925-569CE0BC7AC1}" srcOrd="0" destOrd="0" presId="urn:microsoft.com/office/officeart/2005/8/layout/default"/>
    <dgm:cxn modelId="{AF5FA679-C618-45E7-ACE7-98624C01E1B7}" srcId="{5E486DD8-3D3B-42D7-B1B8-B261BA9821F3}" destId="{FC21EE5B-74B3-4E46-BE12-E1AD1863B836}" srcOrd="1" destOrd="0" parTransId="{4206AD80-498E-4EA3-BA7D-A289F1ABC38F}" sibTransId="{40D7D743-17CB-4D8C-A367-B735AB51DE49}"/>
    <dgm:cxn modelId="{D380A3A1-88E8-464F-8998-04A4DD153452}" type="presOf" srcId="{8A40CAF0-0CD2-4835-BA1E-2412DEE80B7C}" destId="{51A6F00F-8B9A-458C-8E6C-3166F1C5ECCC}" srcOrd="0" destOrd="0" presId="urn:microsoft.com/office/officeart/2005/8/layout/default"/>
    <dgm:cxn modelId="{C70BB3D3-4300-4AE4-9A48-E90524C57FFE}" srcId="{5E486DD8-3D3B-42D7-B1B8-B261BA9821F3}" destId="{E9246C02-FB4B-4973-A27D-A157137A7E67}" srcOrd="3" destOrd="0" parTransId="{E78E96BC-AED3-4AD4-929E-6CE5D2E3DAA1}" sibTransId="{605C9FBE-9007-460C-B2ED-521A5A291252}"/>
    <dgm:cxn modelId="{B0736BDF-6C5B-4AF1-94CC-CE8772EAF802}" srcId="{5E486DD8-3D3B-42D7-B1B8-B261BA9821F3}" destId="{87B63A7B-8976-44C9-BDA9-A22A518ADA9B}" srcOrd="4" destOrd="0" parTransId="{68ADF1B2-5344-4D2E-BFE2-F10FF69CB3BC}" sibTransId="{DAD9F808-F22F-48C9-BAB7-DBB4FE67609A}"/>
    <dgm:cxn modelId="{2BA218F9-22A8-4D17-AC19-3A929B268E4A}" srcId="{5E486DD8-3D3B-42D7-B1B8-B261BA9821F3}" destId="{8A40CAF0-0CD2-4835-BA1E-2412DEE80B7C}" srcOrd="2" destOrd="0" parTransId="{0B396E8A-0F8D-4542-A062-F5A226FD724C}" sibTransId="{63F5DCF9-D673-412E-9F45-7AE229C892F2}"/>
    <dgm:cxn modelId="{CC41831B-B79D-4D3B-890C-FC50EBAA91C0}" type="presParOf" srcId="{CE02676B-7865-4C61-B096-6CA9E292E712}" destId="{0A39CA07-A588-4CC8-89B2-18CE324D2D3A}" srcOrd="0" destOrd="0" presId="urn:microsoft.com/office/officeart/2005/8/layout/default"/>
    <dgm:cxn modelId="{6767F5B0-B5EE-4C60-8AFB-2BF541210FE6}" type="presParOf" srcId="{CE02676B-7865-4C61-B096-6CA9E292E712}" destId="{7ED1A4DB-620D-4464-8DA3-A88854702D2C}" srcOrd="1" destOrd="0" presId="urn:microsoft.com/office/officeart/2005/8/layout/default"/>
    <dgm:cxn modelId="{ADA65BE2-C723-4149-8A87-470B4F8C6881}" type="presParOf" srcId="{CE02676B-7865-4C61-B096-6CA9E292E712}" destId="{F882C9D9-A7FD-4361-A3B3-4B5B3A663E2C}" srcOrd="2" destOrd="0" presId="urn:microsoft.com/office/officeart/2005/8/layout/default"/>
    <dgm:cxn modelId="{91DBFBA2-AB6D-434D-829E-E8574384D94F}" type="presParOf" srcId="{CE02676B-7865-4C61-B096-6CA9E292E712}" destId="{00C60512-BD7C-4983-8BA8-D42A1BB6F482}" srcOrd="3" destOrd="0" presId="urn:microsoft.com/office/officeart/2005/8/layout/default"/>
    <dgm:cxn modelId="{A8677C98-C5AC-42CD-9764-F7A8B04A5B87}" type="presParOf" srcId="{CE02676B-7865-4C61-B096-6CA9E292E712}" destId="{51A6F00F-8B9A-458C-8E6C-3166F1C5ECCC}" srcOrd="4" destOrd="0" presId="urn:microsoft.com/office/officeart/2005/8/layout/default"/>
    <dgm:cxn modelId="{69C238B2-7CC7-4390-9867-6A8DD77FED6A}" type="presParOf" srcId="{CE02676B-7865-4C61-B096-6CA9E292E712}" destId="{158C379B-8CED-4F78-95C2-1EA121301E80}" srcOrd="5" destOrd="0" presId="urn:microsoft.com/office/officeart/2005/8/layout/default"/>
    <dgm:cxn modelId="{417EBDB9-CE9A-4C1F-A58F-581F980C329A}" type="presParOf" srcId="{CE02676B-7865-4C61-B096-6CA9E292E712}" destId="{6336BCC6-1F63-40B9-B925-569CE0BC7AC1}" srcOrd="6" destOrd="0" presId="urn:microsoft.com/office/officeart/2005/8/layout/default"/>
    <dgm:cxn modelId="{AABBBE1E-062B-40EF-9D8A-09D3C8D61C39}" type="presParOf" srcId="{CE02676B-7865-4C61-B096-6CA9E292E712}" destId="{6398517B-4452-499F-82FC-FD6DE62B4E5C}" srcOrd="7" destOrd="0" presId="urn:microsoft.com/office/officeart/2005/8/layout/default"/>
    <dgm:cxn modelId="{BA6E84EC-5AFF-4DDE-B1D1-8E8BCF0F762E}" type="presParOf" srcId="{CE02676B-7865-4C61-B096-6CA9E292E712}" destId="{A9029219-704B-43C5-A9D1-AF3E4329C8D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D6C8B-83AB-4B55-8473-65307561E73A}" type="doc">
      <dgm:prSet loTypeId="urn:microsoft.com/office/officeart/2016/7/layout/RepeatingBendingProcessNew" loCatId="process" qsTypeId="urn:microsoft.com/office/officeart/2005/8/quickstyle/simple4" qsCatId="simple" csTypeId="urn:microsoft.com/office/officeart/2005/8/colors/colorful4" csCatId="colorful" phldr="1"/>
      <dgm:spPr/>
      <dgm:t>
        <a:bodyPr/>
        <a:lstStyle/>
        <a:p>
          <a:endParaRPr lang="en-US"/>
        </a:p>
      </dgm:t>
    </dgm:pt>
    <dgm:pt modelId="{D8E3369D-F8C7-485F-9FD1-BD7B2EB695BD}">
      <dgm:prSet/>
      <dgm:spPr/>
      <dgm:t>
        <a:bodyPr/>
        <a:lstStyle/>
        <a:p>
          <a:r>
            <a:rPr lang="en-US"/>
            <a:t>Intentional Design and Delivery</a:t>
          </a:r>
        </a:p>
      </dgm:t>
    </dgm:pt>
    <dgm:pt modelId="{7AC897AD-EED0-43D6-81E9-DBFAA8441097}" type="parTrans" cxnId="{8AC45B67-88BD-4BBE-AA9D-F9A9A4092BDD}">
      <dgm:prSet/>
      <dgm:spPr/>
      <dgm:t>
        <a:bodyPr/>
        <a:lstStyle/>
        <a:p>
          <a:endParaRPr lang="en-US"/>
        </a:p>
      </dgm:t>
    </dgm:pt>
    <dgm:pt modelId="{BC439FB8-851D-4BDB-AED2-B68A8D011705}" type="sibTrans" cxnId="{8AC45B67-88BD-4BBE-AA9D-F9A9A4092BDD}">
      <dgm:prSet/>
      <dgm:spPr>
        <a:ln w="28575">
          <a:solidFill>
            <a:schemeClr val="accent4"/>
          </a:solidFill>
        </a:ln>
      </dgm:spPr>
      <dgm:t>
        <a:bodyPr/>
        <a:lstStyle/>
        <a:p>
          <a:endParaRPr lang="en-US"/>
        </a:p>
      </dgm:t>
    </dgm:pt>
    <dgm:pt modelId="{E29FB6CB-7E01-4903-9D89-40698DAEF6AF}">
      <dgm:prSet/>
      <dgm:spPr/>
      <dgm:t>
        <a:bodyPr/>
        <a:lstStyle/>
        <a:p>
          <a:r>
            <a:rPr lang="en-US"/>
            <a:t>Match the modality to the pedagogical objective(s)</a:t>
          </a:r>
        </a:p>
      </dgm:t>
    </dgm:pt>
    <dgm:pt modelId="{195F6BCD-E81B-4B20-9C60-E350244AF940}" type="parTrans" cxnId="{381353B4-A7BD-4AED-9FF7-29591C8D9520}">
      <dgm:prSet/>
      <dgm:spPr/>
      <dgm:t>
        <a:bodyPr/>
        <a:lstStyle/>
        <a:p>
          <a:endParaRPr lang="en-US"/>
        </a:p>
      </dgm:t>
    </dgm:pt>
    <dgm:pt modelId="{25A07EF1-EE38-4AE6-9F66-1ECDE0F1974C}" type="sibTrans" cxnId="{381353B4-A7BD-4AED-9FF7-29591C8D9520}">
      <dgm:prSet/>
      <dgm:spPr>
        <a:ln w="28575">
          <a:solidFill>
            <a:srgbClr val="7766C2"/>
          </a:solidFill>
        </a:ln>
      </dgm:spPr>
      <dgm:t>
        <a:bodyPr/>
        <a:lstStyle/>
        <a:p>
          <a:endParaRPr lang="en-US"/>
        </a:p>
      </dgm:t>
    </dgm:pt>
    <dgm:pt modelId="{B88C09A2-7BF9-4F0C-8244-29BE1DF123B6}">
      <dgm:prSet/>
      <dgm:spPr/>
      <dgm:t>
        <a:bodyPr/>
        <a:lstStyle/>
        <a:p>
          <a:r>
            <a:rPr lang="en-US"/>
            <a:t>Consider the needs of the students</a:t>
          </a:r>
        </a:p>
      </dgm:t>
    </dgm:pt>
    <dgm:pt modelId="{164B91DF-4AD9-4695-9554-B62E67E32501}" type="parTrans" cxnId="{A9DDAA04-BDAD-43CE-BAFB-989FE987F437}">
      <dgm:prSet/>
      <dgm:spPr/>
      <dgm:t>
        <a:bodyPr/>
        <a:lstStyle/>
        <a:p>
          <a:endParaRPr lang="en-US"/>
        </a:p>
      </dgm:t>
    </dgm:pt>
    <dgm:pt modelId="{EE0AAED4-61FC-4576-A512-AD52AACD9340}" type="sibTrans" cxnId="{A9DDAA04-BDAD-43CE-BAFB-989FE987F437}">
      <dgm:prSet/>
      <dgm:spPr>
        <a:ln w="28575">
          <a:solidFill>
            <a:srgbClr val="6266CC"/>
          </a:solidFill>
        </a:ln>
      </dgm:spPr>
      <dgm:t>
        <a:bodyPr/>
        <a:lstStyle/>
        <a:p>
          <a:endParaRPr lang="en-US"/>
        </a:p>
      </dgm:t>
    </dgm:pt>
    <dgm:pt modelId="{9B83A38D-9C52-4ED9-B7F2-D7119237F493}">
      <dgm:prSet/>
      <dgm:spPr/>
      <dgm:t>
        <a:bodyPr/>
        <a:lstStyle/>
        <a:p>
          <a:r>
            <a:rPr lang="en-US"/>
            <a:t>Consider the reliability and availability of technologies</a:t>
          </a:r>
        </a:p>
      </dgm:t>
    </dgm:pt>
    <dgm:pt modelId="{382CED82-6C8F-4403-9044-A7C9A119A26F}" type="parTrans" cxnId="{386F29FC-1D6D-4CA8-BEDA-3D4B33055114}">
      <dgm:prSet/>
      <dgm:spPr/>
      <dgm:t>
        <a:bodyPr/>
        <a:lstStyle/>
        <a:p>
          <a:endParaRPr lang="en-US"/>
        </a:p>
      </dgm:t>
    </dgm:pt>
    <dgm:pt modelId="{3E5F94E6-3069-483D-848B-60FA621C0B19}" type="sibTrans" cxnId="{386F29FC-1D6D-4CA8-BEDA-3D4B33055114}">
      <dgm:prSet/>
      <dgm:spPr>
        <a:ln w="28575">
          <a:solidFill>
            <a:srgbClr val="4D71CB"/>
          </a:solidFill>
        </a:ln>
      </dgm:spPr>
      <dgm:t>
        <a:bodyPr/>
        <a:lstStyle/>
        <a:p>
          <a:endParaRPr lang="en-US"/>
        </a:p>
      </dgm:t>
    </dgm:pt>
    <dgm:pt modelId="{B7418CCD-B857-4961-99E4-F4095D5027B0}">
      <dgm:prSet/>
      <dgm:spPr/>
      <dgm:t>
        <a:bodyPr/>
        <a:lstStyle/>
        <a:p>
          <a:r>
            <a:rPr lang="en-US"/>
            <a:t>Map course elements</a:t>
          </a:r>
        </a:p>
      </dgm:t>
    </dgm:pt>
    <dgm:pt modelId="{D3AA851C-6857-4CE6-8472-F6C27D8B178B}" type="parTrans" cxnId="{B83CD60C-F74B-449F-B746-342CBEDF27B8}">
      <dgm:prSet/>
      <dgm:spPr/>
      <dgm:t>
        <a:bodyPr/>
        <a:lstStyle/>
        <a:p>
          <a:endParaRPr lang="en-US"/>
        </a:p>
      </dgm:t>
    </dgm:pt>
    <dgm:pt modelId="{F2B935E3-4CCF-434E-96DB-5DF789C96207}" type="sibTrans" cxnId="{B83CD60C-F74B-449F-B746-342CBEDF27B8}">
      <dgm:prSet/>
      <dgm:spPr>
        <a:ln w="28575">
          <a:solidFill>
            <a:srgbClr val="529ADA"/>
          </a:solidFill>
        </a:ln>
      </dgm:spPr>
      <dgm:t>
        <a:bodyPr/>
        <a:lstStyle/>
        <a:p>
          <a:endParaRPr lang="en-US"/>
        </a:p>
      </dgm:t>
    </dgm:pt>
    <dgm:pt modelId="{9B1619EF-0D74-4DFC-A918-0751D9A33C09}">
      <dgm:prSet/>
      <dgm:spPr>
        <a:solidFill>
          <a:schemeClr val="accent1"/>
        </a:solidFill>
      </dgm:spPr>
      <dgm:t>
        <a:bodyPr/>
        <a:lstStyle/>
        <a:p>
          <a:r>
            <a:rPr lang="en-US"/>
            <a:t>Create lesson plans to determine the right blend of time</a:t>
          </a:r>
        </a:p>
      </dgm:t>
    </dgm:pt>
    <dgm:pt modelId="{7C00C5ED-1B7F-49E3-AD12-431BBB26CFBA}" type="parTrans" cxnId="{E293A064-89A2-4027-B0AA-1D1F098E5C7B}">
      <dgm:prSet/>
      <dgm:spPr/>
      <dgm:t>
        <a:bodyPr/>
        <a:lstStyle/>
        <a:p>
          <a:endParaRPr lang="en-US"/>
        </a:p>
      </dgm:t>
    </dgm:pt>
    <dgm:pt modelId="{1865892C-8643-4C02-9A41-9B55030BE308}" type="sibTrans" cxnId="{E293A064-89A2-4027-B0AA-1D1F098E5C7B}">
      <dgm:prSet/>
      <dgm:spPr/>
      <dgm:t>
        <a:bodyPr/>
        <a:lstStyle/>
        <a:p>
          <a:endParaRPr lang="en-US"/>
        </a:p>
      </dgm:t>
    </dgm:pt>
    <dgm:pt modelId="{6771AE89-06E6-427A-88E1-7BE106CF829C}" type="pres">
      <dgm:prSet presAssocID="{94FD6C8B-83AB-4B55-8473-65307561E73A}" presName="Name0" presStyleCnt="0">
        <dgm:presLayoutVars>
          <dgm:dir/>
          <dgm:resizeHandles val="exact"/>
        </dgm:presLayoutVars>
      </dgm:prSet>
      <dgm:spPr/>
    </dgm:pt>
    <dgm:pt modelId="{44ABE5CD-768B-4307-BABC-EA77631116B0}" type="pres">
      <dgm:prSet presAssocID="{D8E3369D-F8C7-485F-9FD1-BD7B2EB695BD}" presName="node" presStyleLbl="node1" presStyleIdx="0" presStyleCnt="6">
        <dgm:presLayoutVars>
          <dgm:bulletEnabled val="1"/>
        </dgm:presLayoutVars>
      </dgm:prSet>
      <dgm:spPr/>
    </dgm:pt>
    <dgm:pt modelId="{FEAE9B1B-2326-480C-9DDE-A0FC6CE8BF52}" type="pres">
      <dgm:prSet presAssocID="{BC439FB8-851D-4BDB-AED2-B68A8D011705}" presName="sibTrans" presStyleLbl="sibTrans1D1" presStyleIdx="0" presStyleCnt="5"/>
      <dgm:spPr/>
    </dgm:pt>
    <dgm:pt modelId="{6B7790AA-B752-45F5-A7A3-4F96B002DBE4}" type="pres">
      <dgm:prSet presAssocID="{BC439FB8-851D-4BDB-AED2-B68A8D011705}" presName="connectorText" presStyleLbl="sibTrans1D1" presStyleIdx="0" presStyleCnt="5"/>
      <dgm:spPr/>
    </dgm:pt>
    <dgm:pt modelId="{987954CC-3EF0-408D-B997-C154D4BAC22B}" type="pres">
      <dgm:prSet presAssocID="{E29FB6CB-7E01-4903-9D89-40698DAEF6AF}" presName="node" presStyleLbl="node1" presStyleIdx="1" presStyleCnt="6">
        <dgm:presLayoutVars>
          <dgm:bulletEnabled val="1"/>
        </dgm:presLayoutVars>
      </dgm:prSet>
      <dgm:spPr/>
    </dgm:pt>
    <dgm:pt modelId="{3DE7CB70-A359-4512-9137-7B55901F80F2}" type="pres">
      <dgm:prSet presAssocID="{25A07EF1-EE38-4AE6-9F66-1ECDE0F1974C}" presName="sibTrans" presStyleLbl="sibTrans1D1" presStyleIdx="1" presStyleCnt="5"/>
      <dgm:spPr/>
    </dgm:pt>
    <dgm:pt modelId="{84A21585-A556-4096-B4CA-61D74B5C51DC}" type="pres">
      <dgm:prSet presAssocID="{25A07EF1-EE38-4AE6-9F66-1ECDE0F1974C}" presName="connectorText" presStyleLbl="sibTrans1D1" presStyleIdx="1" presStyleCnt="5"/>
      <dgm:spPr/>
    </dgm:pt>
    <dgm:pt modelId="{785C0E20-FC23-43E3-8CB7-9419E6D1F192}" type="pres">
      <dgm:prSet presAssocID="{B88C09A2-7BF9-4F0C-8244-29BE1DF123B6}" presName="node" presStyleLbl="node1" presStyleIdx="2" presStyleCnt="6">
        <dgm:presLayoutVars>
          <dgm:bulletEnabled val="1"/>
        </dgm:presLayoutVars>
      </dgm:prSet>
      <dgm:spPr/>
    </dgm:pt>
    <dgm:pt modelId="{B9FD37B7-7701-490E-AD3A-EE95B81392AA}" type="pres">
      <dgm:prSet presAssocID="{EE0AAED4-61FC-4576-A512-AD52AACD9340}" presName="sibTrans" presStyleLbl="sibTrans1D1" presStyleIdx="2" presStyleCnt="5"/>
      <dgm:spPr/>
    </dgm:pt>
    <dgm:pt modelId="{B6BF4A91-F324-4F1E-B808-8B8B6AE2D640}" type="pres">
      <dgm:prSet presAssocID="{EE0AAED4-61FC-4576-A512-AD52AACD9340}" presName="connectorText" presStyleLbl="sibTrans1D1" presStyleIdx="2" presStyleCnt="5"/>
      <dgm:spPr/>
    </dgm:pt>
    <dgm:pt modelId="{9E3F5A14-DD48-4B12-96FF-8F33A2137F21}" type="pres">
      <dgm:prSet presAssocID="{9B83A38D-9C52-4ED9-B7F2-D7119237F493}" presName="node" presStyleLbl="node1" presStyleIdx="3" presStyleCnt="6">
        <dgm:presLayoutVars>
          <dgm:bulletEnabled val="1"/>
        </dgm:presLayoutVars>
      </dgm:prSet>
      <dgm:spPr/>
    </dgm:pt>
    <dgm:pt modelId="{584080F4-3CE2-42FB-9793-923B1C5FB8DA}" type="pres">
      <dgm:prSet presAssocID="{3E5F94E6-3069-483D-848B-60FA621C0B19}" presName="sibTrans" presStyleLbl="sibTrans1D1" presStyleIdx="3" presStyleCnt="5"/>
      <dgm:spPr/>
    </dgm:pt>
    <dgm:pt modelId="{E6B239EA-7478-430C-8B65-6F8B061F61C0}" type="pres">
      <dgm:prSet presAssocID="{3E5F94E6-3069-483D-848B-60FA621C0B19}" presName="connectorText" presStyleLbl="sibTrans1D1" presStyleIdx="3" presStyleCnt="5"/>
      <dgm:spPr/>
    </dgm:pt>
    <dgm:pt modelId="{8066605E-32C7-4808-B6B3-367A10DC8A47}" type="pres">
      <dgm:prSet presAssocID="{B7418CCD-B857-4961-99E4-F4095D5027B0}" presName="node" presStyleLbl="node1" presStyleIdx="4" presStyleCnt="6">
        <dgm:presLayoutVars>
          <dgm:bulletEnabled val="1"/>
        </dgm:presLayoutVars>
      </dgm:prSet>
      <dgm:spPr/>
    </dgm:pt>
    <dgm:pt modelId="{435CE86F-EB1A-4ADF-B973-44220FEA4BE3}" type="pres">
      <dgm:prSet presAssocID="{F2B935E3-4CCF-434E-96DB-5DF789C96207}" presName="sibTrans" presStyleLbl="sibTrans1D1" presStyleIdx="4" presStyleCnt="5"/>
      <dgm:spPr/>
    </dgm:pt>
    <dgm:pt modelId="{267683C4-A422-4DBB-89ED-4BD989309E37}" type="pres">
      <dgm:prSet presAssocID="{F2B935E3-4CCF-434E-96DB-5DF789C96207}" presName="connectorText" presStyleLbl="sibTrans1D1" presStyleIdx="4" presStyleCnt="5"/>
      <dgm:spPr/>
    </dgm:pt>
    <dgm:pt modelId="{D99CF962-9BD6-4A53-BC87-DEBB921BEB4F}" type="pres">
      <dgm:prSet presAssocID="{9B1619EF-0D74-4DFC-A918-0751D9A33C09}" presName="node" presStyleLbl="node1" presStyleIdx="5" presStyleCnt="6">
        <dgm:presLayoutVars>
          <dgm:bulletEnabled val="1"/>
        </dgm:presLayoutVars>
      </dgm:prSet>
      <dgm:spPr/>
    </dgm:pt>
  </dgm:ptLst>
  <dgm:cxnLst>
    <dgm:cxn modelId="{755ECA00-F7F9-4A0E-BD7A-D0557905999A}" type="presOf" srcId="{25A07EF1-EE38-4AE6-9F66-1ECDE0F1974C}" destId="{84A21585-A556-4096-B4CA-61D74B5C51DC}" srcOrd="1" destOrd="0" presId="urn:microsoft.com/office/officeart/2016/7/layout/RepeatingBendingProcessNew"/>
    <dgm:cxn modelId="{A9DDAA04-BDAD-43CE-BAFB-989FE987F437}" srcId="{94FD6C8B-83AB-4B55-8473-65307561E73A}" destId="{B88C09A2-7BF9-4F0C-8244-29BE1DF123B6}" srcOrd="2" destOrd="0" parTransId="{164B91DF-4AD9-4695-9554-B62E67E32501}" sibTransId="{EE0AAED4-61FC-4576-A512-AD52AACD9340}"/>
    <dgm:cxn modelId="{A4BAC00C-6700-469C-9D82-EB35578A66AC}" type="presOf" srcId="{3E5F94E6-3069-483D-848B-60FA621C0B19}" destId="{584080F4-3CE2-42FB-9793-923B1C5FB8DA}" srcOrd="0" destOrd="0" presId="urn:microsoft.com/office/officeart/2016/7/layout/RepeatingBendingProcessNew"/>
    <dgm:cxn modelId="{B83CD60C-F74B-449F-B746-342CBEDF27B8}" srcId="{94FD6C8B-83AB-4B55-8473-65307561E73A}" destId="{B7418CCD-B857-4961-99E4-F4095D5027B0}" srcOrd="4" destOrd="0" parTransId="{D3AA851C-6857-4CE6-8472-F6C27D8B178B}" sibTransId="{F2B935E3-4CCF-434E-96DB-5DF789C96207}"/>
    <dgm:cxn modelId="{7F24C80E-60E1-4070-BE8C-B3E0F2A4C8C7}" type="presOf" srcId="{9B1619EF-0D74-4DFC-A918-0751D9A33C09}" destId="{D99CF962-9BD6-4A53-BC87-DEBB921BEB4F}" srcOrd="0" destOrd="0" presId="urn:microsoft.com/office/officeart/2016/7/layout/RepeatingBendingProcessNew"/>
    <dgm:cxn modelId="{0521CE43-F5CA-4B9D-A66D-23C5197AA7FD}" type="presOf" srcId="{25A07EF1-EE38-4AE6-9F66-1ECDE0F1974C}" destId="{3DE7CB70-A359-4512-9137-7B55901F80F2}" srcOrd="0" destOrd="0" presId="urn:microsoft.com/office/officeart/2016/7/layout/RepeatingBendingProcessNew"/>
    <dgm:cxn modelId="{E293A064-89A2-4027-B0AA-1D1F098E5C7B}" srcId="{94FD6C8B-83AB-4B55-8473-65307561E73A}" destId="{9B1619EF-0D74-4DFC-A918-0751D9A33C09}" srcOrd="5" destOrd="0" parTransId="{7C00C5ED-1B7F-49E3-AD12-431BBB26CFBA}" sibTransId="{1865892C-8643-4C02-9A41-9B55030BE308}"/>
    <dgm:cxn modelId="{8AC45B67-88BD-4BBE-AA9D-F9A9A4092BDD}" srcId="{94FD6C8B-83AB-4B55-8473-65307561E73A}" destId="{D8E3369D-F8C7-485F-9FD1-BD7B2EB695BD}" srcOrd="0" destOrd="0" parTransId="{7AC897AD-EED0-43D6-81E9-DBFAA8441097}" sibTransId="{BC439FB8-851D-4BDB-AED2-B68A8D011705}"/>
    <dgm:cxn modelId="{C575DE49-2814-42D1-981B-F2E3B732FB49}" type="presOf" srcId="{EE0AAED4-61FC-4576-A512-AD52AACD9340}" destId="{B9FD37B7-7701-490E-AD3A-EE95B81392AA}" srcOrd="0" destOrd="0" presId="urn:microsoft.com/office/officeart/2016/7/layout/RepeatingBendingProcessNew"/>
    <dgm:cxn modelId="{0CCF566F-9374-41DE-AE7D-D01EDCF1CCBC}" type="presOf" srcId="{EE0AAED4-61FC-4576-A512-AD52AACD9340}" destId="{B6BF4A91-F324-4F1E-B808-8B8B6AE2D640}" srcOrd="1" destOrd="0" presId="urn:microsoft.com/office/officeart/2016/7/layout/RepeatingBendingProcessNew"/>
    <dgm:cxn modelId="{D94BC457-32C6-4E63-96D8-37BCE7134F7A}" type="presOf" srcId="{BC439FB8-851D-4BDB-AED2-B68A8D011705}" destId="{6B7790AA-B752-45F5-A7A3-4F96B002DBE4}" srcOrd="1" destOrd="0" presId="urn:microsoft.com/office/officeart/2016/7/layout/RepeatingBendingProcessNew"/>
    <dgm:cxn modelId="{B32AD67E-1B37-438C-BF3D-E7E4D8162B28}" type="presOf" srcId="{BC439FB8-851D-4BDB-AED2-B68A8D011705}" destId="{FEAE9B1B-2326-480C-9DDE-A0FC6CE8BF52}" srcOrd="0" destOrd="0" presId="urn:microsoft.com/office/officeart/2016/7/layout/RepeatingBendingProcessNew"/>
    <dgm:cxn modelId="{86124C8D-F8B4-4D0A-BEEF-ACCDA8313846}" type="presOf" srcId="{B7418CCD-B857-4961-99E4-F4095D5027B0}" destId="{8066605E-32C7-4808-B6B3-367A10DC8A47}" srcOrd="0" destOrd="0" presId="urn:microsoft.com/office/officeart/2016/7/layout/RepeatingBendingProcessNew"/>
    <dgm:cxn modelId="{A34900B0-9A44-41E7-AECA-5E37157F7E1E}" type="presOf" srcId="{F2B935E3-4CCF-434E-96DB-5DF789C96207}" destId="{267683C4-A422-4DBB-89ED-4BD989309E37}" srcOrd="1" destOrd="0" presId="urn:microsoft.com/office/officeart/2016/7/layout/RepeatingBendingProcessNew"/>
    <dgm:cxn modelId="{285C3AB4-FEC4-43B7-983E-0526E0A428BC}" type="presOf" srcId="{3E5F94E6-3069-483D-848B-60FA621C0B19}" destId="{E6B239EA-7478-430C-8B65-6F8B061F61C0}" srcOrd="1" destOrd="0" presId="urn:microsoft.com/office/officeart/2016/7/layout/RepeatingBendingProcessNew"/>
    <dgm:cxn modelId="{381353B4-A7BD-4AED-9FF7-29591C8D9520}" srcId="{94FD6C8B-83AB-4B55-8473-65307561E73A}" destId="{E29FB6CB-7E01-4903-9D89-40698DAEF6AF}" srcOrd="1" destOrd="0" parTransId="{195F6BCD-E81B-4B20-9C60-E350244AF940}" sibTransId="{25A07EF1-EE38-4AE6-9F66-1ECDE0F1974C}"/>
    <dgm:cxn modelId="{49EFB9BB-97F3-4B19-BF54-2932BBDD5AAE}" type="presOf" srcId="{E29FB6CB-7E01-4903-9D89-40698DAEF6AF}" destId="{987954CC-3EF0-408D-B997-C154D4BAC22B}" srcOrd="0" destOrd="0" presId="urn:microsoft.com/office/officeart/2016/7/layout/RepeatingBendingProcessNew"/>
    <dgm:cxn modelId="{F9C082BE-06A6-47BD-9201-F4FCB16BAC83}" type="presOf" srcId="{94FD6C8B-83AB-4B55-8473-65307561E73A}" destId="{6771AE89-06E6-427A-88E1-7BE106CF829C}" srcOrd="0" destOrd="0" presId="urn:microsoft.com/office/officeart/2016/7/layout/RepeatingBendingProcessNew"/>
    <dgm:cxn modelId="{B25BFFC0-A9D1-443A-9D4B-C3F2D697D327}" type="presOf" srcId="{9B83A38D-9C52-4ED9-B7F2-D7119237F493}" destId="{9E3F5A14-DD48-4B12-96FF-8F33A2137F21}" srcOrd="0" destOrd="0" presId="urn:microsoft.com/office/officeart/2016/7/layout/RepeatingBendingProcessNew"/>
    <dgm:cxn modelId="{168890CA-29A4-4C74-B53F-DDD61D82B1D3}" type="presOf" srcId="{D8E3369D-F8C7-485F-9FD1-BD7B2EB695BD}" destId="{44ABE5CD-768B-4307-BABC-EA77631116B0}" srcOrd="0" destOrd="0" presId="urn:microsoft.com/office/officeart/2016/7/layout/RepeatingBendingProcessNew"/>
    <dgm:cxn modelId="{A5CEA0D5-39A1-49CD-9238-BBC2E143AD18}" type="presOf" srcId="{B88C09A2-7BF9-4F0C-8244-29BE1DF123B6}" destId="{785C0E20-FC23-43E3-8CB7-9419E6D1F192}" srcOrd="0" destOrd="0" presId="urn:microsoft.com/office/officeart/2016/7/layout/RepeatingBendingProcessNew"/>
    <dgm:cxn modelId="{F7ACB2EC-E867-4780-A4A6-2A2E01CA30C8}" type="presOf" srcId="{F2B935E3-4CCF-434E-96DB-5DF789C96207}" destId="{435CE86F-EB1A-4ADF-B973-44220FEA4BE3}" srcOrd="0" destOrd="0" presId="urn:microsoft.com/office/officeart/2016/7/layout/RepeatingBendingProcessNew"/>
    <dgm:cxn modelId="{386F29FC-1D6D-4CA8-BEDA-3D4B33055114}" srcId="{94FD6C8B-83AB-4B55-8473-65307561E73A}" destId="{9B83A38D-9C52-4ED9-B7F2-D7119237F493}" srcOrd="3" destOrd="0" parTransId="{382CED82-6C8F-4403-9044-A7C9A119A26F}" sibTransId="{3E5F94E6-3069-483D-848B-60FA621C0B19}"/>
    <dgm:cxn modelId="{733A7CC8-2BD3-45EB-AD26-635AECF2DA52}" type="presParOf" srcId="{6771AE89-06E6-427A-88E1-7BE106CF829C}" destId="{44ABE5CD-768B-4307-BABC-EA77631116B0}" srcOrd="0" destOrd="0" presId="urn:microsoft.com/office/officeart/2016/7/layout/RepeatingBendingProcessNew"/>
    <dgm:cxn modelId="{0AB0CC64-26F3-435A-A55B-64D7579CE871}" type="presParOf" srcId="{6771AE89-06E6-427A-88E1-7BE106CF829C}" destId="{FEAE9B1B-2326-480C-9DDE-A0FC6CE8BF52}" srcOrd="1" destOrd="0" presId="urn:microsoft.com/office/officeart/2016/7/layout/RepeatingBendingProcessNew"/>
    <dgm:cxn modelId="{8C850DFD-2632-41E9-B826-EC22C453DDA6}" type="presParOf" srcId="{FEAE9B1B-2326-480C-9DDE-A0FC6CE8BF52}" destId="{6B7790AA-B752-45F5-A7A3-4F96B002DBE4}" srcOrd="0" destOrd="0" presId="urn:microsoft.com/office/officeart/2016/7/layout/RepeatingBendingProcessNew"/>
    <dgm:cxn modelId="{ACB3DD45-9099-47C2-8B78-E108B5EDC940}" type="presParOf" srcId="{6771AE89-06E6-427A-88E1-7BE106CF829C}" destId="{987954CC-3EF0-408D-B997-C154D4BAC22B}" srcOrd="2" destOrd="0" presId="urn:microsoft.com/office/officeart/2016/7/layout/RepeatingBendingProcessNew"/>
    <dgm:cxn modelId="{E1811981-92E4-44D7-975D-E88278C0ACF0}" type="presParOf" srcId="{6771AE89-06E6-427A-88E1-7BE106CF829C}" destId="{3DE7CB70-A359-4512-9137-7B55901F80F2}" srcOrd="3" destOrd="0" presId="urn:microsoft.com/office/officeart/2016/7/layout/RepeatingBendingProcessNew"/>
    <dgm:cxn modelId="{C69BD416-6E0E-4B7A-B8A4-4201EBDBD8E5}" type="presParOf" srcId="{3DE7CB70-A359-4512-9137-7B55901F80F2}" destId="{84A21585-A556-4096-B4CA-61D74B5C51DC}" srcOrd="0" destOrd="0" presId="urn:microsoft.com/office/officeart/2016/7/layout/RepeatingBendingProcessNew"/>
    <dgm:cxn modelId="{9A81BDB3-3F2B-4839-997D-4376BCCFB12F}" type="presParOf" srcId="{6771AE89-06E6-427A-88E1-7BE106CF829C}" destId="{785C0E20-FC23-43E3-8CB7-9419E6D1F192}" srcOrd="4" destOrd="0" presId="urn:microsoft.com/office/officeart/2016/7/layout/RepeatingBendingProcessNew"/>
    <dgm:cxn modelId="{C6EF15CA-2702-44E9-B645-87B7714D31CB}" type="presParOf" srcId="{6771AE89-06E6-427A-88E1-7BE106CF829C}" destId="{B9FD37B7-7701-490E-AD3A-EE95B81392AA}" srcOrd="5" destOrd="0" presId="urn:microsoft.com/office/officeart/2016/7/layout/RepeatingBendingProcessNew"/>
    <dgm:cxn modelId="{20F2B5D1-3406-45D6-961C-CED394E143CA}" type="presParOf" srcId="{B9FD37B7-7701-490E-AD3A-EE95B81392AA}" destId="{B6BF4A91-F324-4F1E-B808-8B8B6AE2D640}" srcOrd="0" destOrd="0" presId="urn:microsoft.com/office/officeart/2016/7/layout/RepeatingBendingProcessNew"/>
    <dgm:cxn modelId="{E761D52A-126E-4183-A9CB-CD3F91E2ADEF}" type="presParOf" srcId="{6771AE89-06E6-427A-88E1-7BE106CF829C}" destId="{9E3F5A14-DD48-4B12-96FF-8F33A2137F21}" srcOrd="6" destOrd="0" presId="urn:microsoft.com/office/officeart/2016/7/layout/RepeatingBendingProcessNew"/>
    <dgm:cxn modelId="{808750A5-31B4-4139-9434-76AF627596AB}" type="presParOf" srcId="{6771AE89-06E6-427A-88E1-7BE106CF829C}" destId="{584080F4-3CE2-42FB-9793-923B1C5FB8DA}" srcOrd="7" destOrd="0" presId="urn:microsoft.com/office/officeart/2016/7/layout/RepeatingBendingProcessNew"/>
    <dgm:cxn modelId="{6F0EE8EC-316F-4B9C-8A8A-07CA2311BE47}" type="presParOf" srcId="{584080F4-3CE2-42FB-9793-923B1C5FB8DA}" destId="{E6B239EA-7478-430C-8B65-6F8B061F61C0}" srcOrd="0" destOrd="0" presId="urn:microsoft.com/office/officeart/2016/7/layout/RepeatingBendingProcessNew"/>
    <dgm:cxn modelId="{5C6154F2-A156-4EE9-9F31-3B193A120ABF}" type="presParOf" srcId="{6771AE89-06E6-427A-88E1-7BE106CF829C}" destId="{8066605E-32C7-4808-B6B3-367A10DC8A47}" srcOrd="8" destOrd="0" presId="urn:microsoft.com/office/officeart/2016/7/layout/RepeatingBendingProcessNew"/>
    <dgm:cxn modelId="{65632EDA-9A5A-4928-9ED8-31CB3BEEE7FF}" type="presParOf" srcId="{6771AE89-06E6-427A-88E1-7BE106CF829C}" destId="{435CE86F-EB1A-4ADF-B973-44220FEA4BE3}" srcOrd="9" destOrd="0" presId="urn:microsoft.com/office/officeart/2016/7/layout/RepeatingBendingProcessNew"/>
    <dgm:cxn modelId="{8624E94E-4A6F-4AE7-BAE5-EB88CB7BA3FD}" type="presParOf" srcId="{435CE86F-EB1A-4ADF-B973-44220FEA4BE3}" destId="{267683C4-A422-4DBB-89ED-4BD989309E37}" srcOrd="0" destOrd="0" presId="urn:microsoft.com/office/officeart/2016/7/layout/RepeatingBendingProcessNew"/>
    <dgm:cxn modelId="{EB25DBA3-207A-4B51-9900-89449A60FB77}" type="presParOf" srcId="{6771AE89-06E6-427A-88E1-7BE106CF829C}" destId="{D99CF962-9BD6-4A53-BC87-DEBB921BEB4F}"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2A9EDF-D9EC-40E2-8A6C-BE27185D299F}" type="doc">
      <dgm:prSet loTypeId="urn:microsoft.com/office/officeart/2005/8/layout/hProcess3" loCatId="process" qsTypeId="urn:microsoft.com/office/officeart/2009/2/quickstyle/3d8" qsCatId="3D" csTypeId="urn:microsoft.com/office/officeart/2005/8/colors/accent3_2" csCatId="accent3" phldr="1"/>
      <dgm:spPr/>
    </dgm:pt>
    <dgm:pt modelId="{E6B0470A-1B4C-47F6-BB69-409343F2478F}">
      <dgm:prSet phldrT="[Text]" phldr="0"/>
      <dgm:spPr/>
      <dgm:t>
        <a:bodyPr/>
        <a:lstStyle/>
        <a:p>
          <a:r>
            <a:rPr lang="en-US">
              <a:latin typeface="Arial" panose="020B0604020202020204"/>
            </a:rPr>
            <a:t>Conclusions</a:t>
          </a:r>
          <a:endParaRPr lang="en-US"/>
        </a:p>
      </dgm:t>
    </dgm:pt>
    <dgm:pt modelId="{15335199-44F5-43CB-92B4-330E0AE75FE4}" type="parTrans" cxnId="{C1FC4864-2B9F-46FF-896D-845708228A78}">
      <dgm:prSet/>
      <dgm:spPr/>
      <dgm:t>
        <a:bodyPr/>
        <a:lstStyle/>
        <a:p>
          <a:endParaRPr lang="en-US"/>
        </a:p>
      </dgm:t>
    </dgm:pt>
    <dgm:pt modelId="{E3F8256C-9C14-48E0-BE5B-9BB838571CB7}" type="sibTrans" cxnId="{C1FC4864-2B9F-46FF-896D-845708228A78}">
      <dgm:prSet/>
      <dgm:spPr/>
      <dgm:t>
        <a:bodyPr/>
        <a:lstStyle/>
        <a:p>
          <a:endParaRPr lang="en-US"/>
        </a:p>
      </dgm:t>
    </dgm:pt>
    <dgm:pt modelId="{2239A7BC-E9D6-4557-BD01-AF55982B5E73}" type="pres">
      <dgm:prSet presAssocID="{F82A9EDF-D9EC-40E2-8A6C-BE27185D299F}" presName="Name0" presStyleCnt="0">
        <dgm:presLayoutVars>
          <dgm:dir/>
          <dgm:animLvl val="lvl"/>
          <dgm:resizeHandles val="exact"/>
        </dgm:presLayoutVars>
      </dgm:prSet>
      <dgm:spPr/>
    </dgm:pt>
    <dgm:pt modelId="{508554B7-3028-4C0A-82E2-52C2289DAE15}" type="pres">
      <dgm:prSet presAssocID="{F82A9EDF-D9EC-40E2-8A6C-BE27185D299F}" presName="dummy" presStyleCnt="0"/>
      <dgm:spPr/>
    </dgm:pt>
    <dgm:pt modelId="{537465BC-9506-4773-9169-9FFA0910F1AC}" type="pres">
      <dgm:prSet presAssocID="{F82A9EDF-D9EC-40E2-8A6C-BE27185D299F}" presName="linH" presStyleCnt="0"/>
      <dgm:spPr/>
    </dgm:pt>
    <dgm:pt modelId="{5939A02D-F42E-4D8D-B5B1-D0A4B465B955}" type="pres">
      <dgm:prSet presAssocID="{F82A9EDF-D9EC-40E2-8A6C-BE27185D299F}" presName="padding1" presStyleCnt="0"/>
      <dgm:spPr/>
    </dgm:pt>
    <dgm:pt modelId="{3506EF4C-CFB6-4F09-92CB-49BB4132F870}" type="pres">
      <dgm:prSet presAssocID="{E6B0470A-1B4C-47F6-BB69-409343F2478F}" presName="linV" presStyleCnt="0"/>
      <dgm:spPr/>
    </dgm:pt>
    <dgm:pt modelId="{841B258B-7777-4393-8D37-517E2A28D533}" type="pres">
      <dgm:prSet presAssocID="{E6B0470A-1B4C-47F6-BB69-409343F2478F}" presName="spVertical1" presStyleCnt="0"/>
      <dgm:spPr/>
    </dgm:pt>
    <dgm:pt modelId="{963D321F-E7A6-488B-95E3-4BF1EFEF632E}" type="pres">
      <dgm:prSet presAssocID="{E6B0470A-1B4C-47F6-BB69-409343F2478F}" presName="parTx" presStyleLbl="revTx" presStyleIdx="0" presStyleCnt="1">
        <dgm:presLayoutVars>
          <dgm:chMax val="0"/>
          <dgm:chPref val="0"/>
          <dgm:bulletEnabled val="1"/>
        </dgm:presLayoutVars>
      </dgm:prSet>
      <dgm:spPr/>
    </dgm:pt>
    <dgm:pt modelId="{1CDA30F5-7206-448A-81E5-76562132BEC7}" type="pres">
      <dgm:prSet presAssocID="{E6B0470A-1B4C-47F6-BB69-409343F2478F}" presName="spVertical2" presStyleCnt="0"/>
      <dgm:spPr/>
    </dgm:pt>
    <dgm:pt modelId="{CEDD9C93-338F-4BCF-B66E-A8774AAEB1B0}" type="pres">
      <dgm:prSet presAssocID="{E6B0470A-1B4C-47F6-BB69-409343F2478F}" presName="spVertical3" presStyleCnt="0"/>
      <dgm:spPr/>
    </dgm:pt>
    <dgm:pt modelId="{D8DEA955-8A59-46E4-AF1B-67A229BE04A4}" type="pres">
      <dgm:prSet presAssocID="{F82A9EDF-D9EC-40E2-8A6C-BE27185D299F}" presName="padding2" presStyleCnt="0"/>
      <dgm:spPr/>
    </dgm:pt>
    <dgm:pt modelId="{5F13CCE6-D1D3-4BDC-9804-CD24ED825B4D}" type="pres">
      <dgm:prSet presAssocID="{F82A9EDF-D9EC-40E2-8A6C-BE27185D299F}" presName="negArrow" presStyleCnt="0"/>
      <dgm:spPr/>
    </dgm:pt>
    <dgm:pt modelId="{8C793C6F-E5E8-4EFD-88D7-46BC44A47742}" type="pres">
      <dgm:prSet presAssocID="{F82A9EDF-D9EC-40E2-8A6C-BE27185D299F}" presName="backgroundArrow" presStyleLbl="node1" presStyleIdx="0" presStyleCnt="1"/>
      <dgm:spPr/>
    </dgm:pt>
  </dgm:ptLst>
  <dgm:cxnLst>
    <dgm:cxn modelId="{C1FC4864-2B9F-46FF-896D-845708228A78}" srcId="{F82A9EDF-D9EC-40E2-8A6C-BE27185D299F}" destId="{E6B0470A-1B4C-47F6-BB69-409343F2478F}" srcOrd="0" destOrd="0" parTransId="{15335199-44F5-43CB-92B4-330E0AE75FE4}" sibTransId="{E3F8256C-9C14-48E0-BE5B-9BB838571CB7}"/>
    <dgm:cxn modelId="{69087F53-E66D-4E9E-96FB-E0D41B9F75BA}" type="presOf" srcId="{E6B0470A-1B4C-47F6-BB69-409343F2478F}" destId="{963D321F-E7A6-488B-95E3-4BF1EFEF632E}" srcOrd="0" destOrd="0" presId="urn:microsoft.com/office/officeart/2005/8/layout/hProcess3"/>
    <dgm:cxn modelId="{06C70CA7-BF7E-431B-9E80-47C097427917}" type="presOf" srcId="{F82A9EDF-D9EC-40E2-8A6C-BE27185D299F}" destId="{2239A7BC-E9D6-4557-BD01-AF55982B5E73}" srcOrd="0" destOrd="0" presId="urn:microsoft.com/office/officeart/2005/8/layout/hProcess3"/>
    <dgm:cxn modelId="{B95E155F-088B-41A8-AC49-AD40ECA0D43F}" type="presParOf" srcId="{2239A7BC-E9D6-4557-BD01-AF55982B5E73}" destId="{508554B7-3028-4C0A-82E2-52C2289DAE15}" srcOrd="0" destOrd="0" presId="urn:microsoft.com/office/officeart/2005/8/layout/hProcess3"/>
    <dgm:cxn modelId="{94239CA2-6728-48B6-AF32-6F82E84D9139}" type="presParOf" srcId="{2239A7BC-E9D6-4557-BD01-AF55982B5E73}" destId="{537465BC-9506-4773-9169-9FFA0910F1AC}" srcOrd="1" destOrd="0" presId="urn:microsoft.com/office/officeart/2005/8/layout/hProcess3"/>
    <dgm:cxn modelId="{EC48BA73-9718-47D6-8E4B-F60B8B283B90}" type="presParOf" srcId="{537465BC-9506-4773-9169-9FFA0910F1AC}" destId="{5939A02D-F42E-4D8D-B5B1-D0A4B465B955}" srcOrd="0" destOrd="0" presId="urn:microsoft.com/office/officeart/2005/8/layout/hProcess3"/>
    <dgm:cxn modelId="{C124BB8B-3D74-4725-8C08-CE272BB3C230}" type="presParOf" srcId="{537465BC-9506-4773-9169-9FFA0910F1AC}" destId="{3506EF4C-CFB6-4F09-92CB-49BB4132F870}" srcOrd="1" destOrd="0" presId="urn:microsoft.com/office/officeart/2005/8/layout/hProcess3"/>
    <dgm:cxn modelId="{2F96ED46-A700-45DB-9F3D-3389B9FA86EC}" type="presParOf" srcId="{3506EF4C-CFB6-4F09-92CB-49BB4132F870}" destId="{841B258B-7777-4393-8D37-517E2A28D533}" srcOrd="0" destOrd="0" presId="urn:microsoft.com/office/officeart/2005/8/layout/hProcess3"/>
    <dgm:cxn modelId="{3A378E38-75E3-449C-A845-C6E4FDCB477C}" type="presParOf" srcId="{3506EF4C-CFB6-4F09-92CB-49BB4132F870}" destId="{963D321F-E7A6-488B-95E3-4BF1EFEF632E}" srcOrd="1" destOrd="0" presId="urn:microsoft.com/office/officeart/2005/8/layout/hProcess3"/>
    <dgm:cxn modelId="{A6CD00CA-2F8C-42F0-90C4-446D6FD996EF}" type="presParOf" srcId="{3506EF4C-CFB6-4F09-92CB-49BB4132F870}" destId="{1CDA30F5-7206-448A-81E5-76562132BEC7}" srcOrd="2" destOrd="0" presId="urn:microsoft.com/office/officeart/2005/8/layout/hProcess3"/>
    <dgm:cxn modelId="{22359B6D-EBAE-4A7F-BB9C-ADEA124B2B2C}" type="presParOf" srcId="{3506EF4C-CFB6-4F09-92CB-49BB4132F870}" destId="{CEDD9C93-338F-4BCF-B66E-A8774AAEB1B0}" srcOrd="3" destOrd="0" presId="urn:microsoft.com/office/officeart/2005/8/layout/hProcess3"/>
    <dgm:cxn modelId="{2AD67BE6-BECD-4EB1-9CEB-3C45E4F8C813}" type="presParOf" srcId="{537465BC-9506-4773-9169-9FFA0910F1AC}" destId="{D8DEA955-8A59-46E4-AF1B-67A229BE04A4}" srcOrd="2" destOrd="0" presId="urn:microsoft.com/office/officeart/2005/8/layout/hProcess3"/>
    <dgm:cxn modelId="{3FB210AD-56A0-4C69-9D90-7BB75EE7E7D4}" type="presParOf" srcId="{537465BC-9506-4773-9169-9FFA0910F1AC}" destId="{5F13CCE6-D1D3-4BDC-9804-CD24ED825B4D}" srcOrd="3" destOrd="0" presId="urn:microsoft.com/office/officeart/2005/8/layout/hProcess3"/>
    <dgm:cxn modelId="{61114DAE-E5A5-4A0D-8E4C-115525623B39}" type="presParOf" srcId="{537465BC-9506-4773-9169-9FFA0910F1AC}" destId="{8C793C6F-E5E8-4EFD-88D7-46BC44A47742}"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9CA07-A588-4CC8-89B2-18CE324D2D3A}">
      <dsp:nvSpPr>
        <dsp:cNvPr id="0" name=""/>
        <dsp:cNvSpPr/>
      </dsp:nvSpPr>
      <dsp:spPr>
        <a:xfrm>
          <a:off x="0" y="34131"/>
          <a:ext cx="3428999" cy="205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50/50</a:t>
          </a:r>
          <a:endParaRPr lang="en-US" sz="6500" kern="1200"/>
        </a:p>
      </dsp:txBody>
      <dsp:txXfrm>
        <a:off x="0" y="34131"/>
        <a:ext cx="3428999" cy="2057400"/>
      </dsp:txXfrm>
    </dsp:sp>
    <dsp:sp modelId="{F882C9D9-A7FD-4361-A3B3-4B5B3A663E2C}">
      <dsp:nvSpPr>
        <dsp:cNvPr id="0" name=""/>
        <dsp:cNvSpPr/>
      </dsp:nvSpPr>
      <dsp:spPr>
        <a:xfrm>
          <a:off x="3771900" y="34131"/>
          <a:ext cx="3428999" cy="205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80/20</a:t>
          </a:r>
          <a:endParaRPr lang="en-US" sz="6500" kern="1200"/>
        </a:p>
      </dsp:txBody>
      <dsp:txXfrm>
        <a:off x="3771900" y="34131"/>
        <a:ext cx="3428999" cy="2057400"/>
      </dsp:txXfrm>
    </dsp:sp>
    <dsp:sp modelId="{51A6F00F-8B9A-458C-8E6C-3166F1C5ECCC}">
      <dsp:nvSpPr>
        <dsp:cNvPr id="0" name=""/>
        <dsp:cNvSpPr/>
      </dsp:nvSpPr>
      <dsp:spPr>
        <a:xfrm>
          <a:off x="7543800" y="34131"/>
          <a:ext cx="3428999" cy="205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70/30</a:t>
          </a:r>
          <a:endParaRPr lang="en-US" sz="6500" kern="1200"/>
        </a:p>
      </dsp:txBody>
      <dsp:txXfrm>
        <a:off x="7543800" y="34131"/>
        <a:ext cx="3428999" cy="2057400"/>
      </dsp:txXfrm>
    </dsp:sp>
    <dsp:sp modelId="{6336BCC6-1F63-40B9-B925-569CE0BC7AC1}">
      <dsp:nvSpPr>
        <dsp:cNvPr id="0" name=""/>
        <dsp:cNvSpPr/>
      </dsp:nvSpPr>
      <dsp:spPr>
        <a:xfrm>
          <a:off x="1885950" y="2434431"/>
          <a:ext cx="3428999" cy="205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60/40</a:t>
          </a:r>
          <a:endParaRPr lang="en-US" sz="6500" kern="1200"/>
        </a:p>
      </dsp:txBody>
      <dsp:txXfrm>
        <a:off x="1885950" y="2434431"/>
        <a:ext cx="3428999" cy="2057400"/>
      </dsp:txXfrm>
    </dsp:sp>
    <dsp:sp modelId="{A9029219-704B-43C5-A9D1-AF3E4329C8D7}">
      <dsp:nvSpPr>
        <dsp:cNvPr id="0" name=""/>
        <dsp:cNvSpPr/>
      </dsp:nvSpPr>
      <dsp:spPr>
        <a:xfrm>
          <a:off x="5657850" y="2434431"/>
          <a:ext cx="3428999" cy="20574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Calibri Light" panose="020F0302020204030204"/>
            </a:rPr>
            <a:t>30/70</a:t>
          </a:r>
          <a:endParaRPr lang="en-US" sz="6500" kern="1200"/>
        </a:p>
      </dsp:txBody>
      <dsp:txXfrm>
        <a:off x="5657850" y="2434431"/>
        <a:ext cx="3428999" cy="2057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E9B1B-2326-480C-9DDE-A0FC6CE8BF52}">
      <dsp:nvSpPr>
        <dsp:cNvPr id="0" name=""/>
        <dsp:cNvSpPr/>
      </dsp:nvSpPr>
      <dsp:spPr>
        <a:xfrm>
          <a:off x="3054217" y="679139"/>
          <a:ext cx="524198" cy="91440"/>
        </a:xfrm>
        <a:custGeom>
          <a:avLst/>
          <a:gdLst/>
          <a:ahLst/>
          <a:cxnLst/>
          <a:rect l="0" t="0" r="0" b="0"/>
          <a:pathLst>
            <a:path>
              <a:moveTo>
                <a:pt x="0" y="45720"/>
              </a:moveTo>
              <a:lnTo>
                <a:pt x="524198" y="45720"/>
              </a:lnTo>
            </a:path>
          </a:pathLst>
        </a:custGeom>
        <a:noFill/>
        <a:ln w="28575" cap="flat" cmpd="sng" algn="ctr">
          <a:solidFill>
            <a:schemeClr val="accent4"/>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2446" y="722085"/>
        <a:ext cx="27739" cy="5547"/>
      </dsp:txXfrm>
    </dsp:sp>
    <dsp:sp modelId="{44ABE5CD-768B-4307-BABC-EA77631116B0}">
      <dsp:nvSpPr>
        <dsp:cNvPr id="0" name=""/>
        <dsp:cNvSpPr/>
      </dsp:nvSpPr>
      <dsp:spPr>
        <a:xfrm>
          <a:off x="643847" y="1208"/>
          <a:ext cx="2412169" cy="1447301"/>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98" tIns="124070" rIns="118198" bIns="124070" numCol="1" spcCol="1270" anchor="ctr" anchorCtr="0">
          <a:noAutofit/>
        </a:bodyPr>
        <a:lstStyle/>
        <a:p>
          <a:pPr marL="0" lvl="0" indent="0" algn="ctr" defTabSz="933450">
            <a:lnSpc>
              <a:spcPct val="90000"/>
            </a:lnSpc>
            <a:spcBef>
              <a:spcPct val="0"/>
            </a:spcBef>
            <a:spcAft>
              <a:spcPct val="35000"/>
            </a:spcAft>
            <a:buNone/>
          </a:pPr>
          <a:r>
            <a:rPr lang="en-US" sz="2100" kern="1200"/>
            <a:t>Intentional Design and Delivery</a:t>
          </a:r>
        </a:p>
      </dsp:txBody>
      <dsp:txXfrm>
        <a:off x="643847" y="1208"/>
        <a:ext cx="2412169" cy="1447301"/>
      </dsp:txXfrm>
    </dsp:sp>
    <dsp:sp modelId="{3DE7CB70-A359-4512-9137-7B55901F80F2}">
      <dsp:nvSpPr>
        <dsp:cNvPr id="0" name=""/>
        <dsp:cNvSpPr/>
      </dsp:nvSpPr>
      <dsp:spPr>
        <a:xfrm>
          <a:off x="1849932" y="1446710"/>
          <a:ext cx="2966968" cy="524198"/>
        </a:xfrm>
        <a:custGeom>
          <a:avLst/>
          <a:gdLst/>
          <a:ahLst/>
          <a:cxnLst/>
          <a:rect l="0" t="0" r="0" b="0"/>
          <a:pathLst>
            <a:path>
              <a:moveTo>
                <a:pt x="2966968" y="0"/>
              </a:moveTo>
              <a:lnTo>
                <a:pt x="2966968" y="279199"/>
              </a:lnTo>
              <a:lnTo>
                <a:pt x="0" y="279199"/>
              </a:lnTo>
              <a:lnTo>
                <a:pt x="0" y="524198"/>
              </a:lnTo>
            </a:path>
          </a:pathLst>
        </a:custGeom>
        <a:noFill/>
        <a:ln w="28575" cap="flat" cmpd="sng" algn="ctr">
          <a:solidFill>
            <a:srgbClr val="7766C2"/>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7956" y="1706035"/>
        <a:ext cx="150919" cy="5547"/>
      </dsp:txXfrm>
    </dsp:sp>
    <dsp:sp modelId="{987954CC-3EF0-408D-B997-C154D4BAC22B}">
      <dsp:nvSpPr>
        <dsp:cNvPr id="0" name=""/>
        <dsp:cNvSpPr/>
      </dsp:nvSpPr>
      <dsp:spPr>
        <a:xfrm>
          <a:off x="3610815" y="1208"/>
          <a:ext cx="2412169" cy="1447301"/>
        </a:xfrm>
        <a:prstGeom prst="rect">
          <a:avLst/>
        </a:prstGeom>
        <a:gradFill rotWithShape="0">
          <a:gsLst>
            <a:gs pos="0">
              <a:schemeClr val="accent4">
                <a:hueOff val="-892954"/>
                <a:satOff val="5380"/>
                <a:lumOff val="431"/>
                <a:alphaOff val="0"/>
                <a:tint val="100000"/>
                <a:shade val="100000"/>
                <a:satMod val="130000"/>
              </a:schemeClr>
            </a:gs>
            <a:gs pos="100000">
              <a:schemeClr val="accent4">
                <a:hueOff val="-892954"/>
                <a:satOff val="5380"/>
                <a:lumOff val="43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98" tIns="124070" rIns="118198" bIns="124070" numCol="1" spcCol="1270" anchor="ctr" anchorCtr="0">
          <a:noAutofit/>
        </a:bodyPr>
        <a:lstStyle/>
        <a:p>
          <a:pPr marL="0" lvl="0" indent="0" algn="ctr" defTabSz="933450">
            <a:lnSpc>
              <a:spcPct val="90000"/>
            </a:lnSpc>
            <a:spcBef>
              <a:spcPct val="0"/>
            </a:spcBef>
            <a:spcAft>
              <a:spcPct val="35000"/>
            </a:spcAft>
            <a:buNone/>
          </a:pPr>
          <a:r>
            <a:rPr lang="en-US" sz="2100" kern="1200"/>
            <a:t>Match the modality to the pedagogical objective(s)</a:t>
          </a:r>
        </a:p>
      </dsp:txBody>
      <dsp:txXfrm>
        <a:off x="3610815" y="1208"/>
        <a:ext cx="2412169" cy="1447301"/>
      </dsp:txXfrm>
    </dsp:sp>
    <dsp:sp modelId="{B9FD37B7-7701-490E-AD3A-EE95B81392AA}">
      <dsp:nvSpPr>
        <dsp:cNvPr id="0" name=""/>
        <dsp:cNvSpPr/>
      </dsp:nvSpPr>
      <dsp:spPr>
        <a:xfrm>
          <a:off x="3054217" y="2681240"/>
          <a:ext cx="524198" cy="91440"/>
        </a:xfrm>
        <a:custGeom>
          <a:avLst/>
          <a:gdLst/>
          <a:ahLst/>
          <a:cxnLst/>
          <a:rect l="0" t="0" r="0" b="0"/>
          <a:pathLst>
            <a:path>
              <a:moveTo>
                <a:pt x="0" y="45720"/>
              </a:moveTo>
              <a:lnTo>
                <a:pt x="524198" y="45720"/>
              </a:lnTo>
            </a:path>
          </a:pathLst>
        </a:custGeom>
        <a:noFill/>
        <a:ln w="28575" cap="flat" cmpd="sng" algn="ctr">
          <a:solidFill>
            <a:srgbClr val="6266CC"/>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2446" y="2724186"/>
        <a:ext cx="27739" cy="5547"/>
      </dsp:txXfrm>
    </dsp:sp>
    <dsp:sp modelId="{785C0E20-FC23-43E3-8CB7-9419E6D1F192}">
      <dsp:nvSpPr>
        <dsp:cNvPr id="0" name=""/>
        <dsp:cNvSpPr/>
      </dsp:nvSpPr>
      <dsp:spPr>
        <a:xfrm>
          <a:off x="643847" y="2003309"/>
          <a:ext cx="2412169" cy="1447301"/>
        </a:xfrm>
        <a:prstGeom prst="rect">
          <a:avLst/>
        </a:prstGeom>
        <a:gradFill rotWithShape="0">
          <a:gsLst>
            <a:gs pos="0">
              <a:schemeClr val="accent4">
                <a:hueOff val="-1785908"/>
                <a:satOff val="10760"/>
                <a:lumOff val="862"/>
                <a:alphaOff val="0"/>
                <a:tint val="100000"/>
                <a:shade val="100000"/>
                <a:satMod val="130000"/>
              </a:schemeClr>
            </a:gs>
            <a:gs pos="100000">
              <a:schemeClr val="accent4">
                <a:hueOff val="-1785908"/>
                <a:satOff val="10760"/>
                <a:lumOff val="86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98" tIns="124070" rIns="118198" bIns="124070" numCol="1" spcCol="1270" anchor="ctr" anchorCtr="0">
          <a:noAutofit/>
        </a:bodyPr>
        <a:lstStyle/>
        <a:p>
          <a:pPr marL="0" lvl="0" indent="0" algn="ctr" defTabSz="933450">
            <a:lnSpc>
              <a:spcPct val="90000"/>
            </a:lnSpc>
            <a:spcBef>
              <a:spcPct val="0"/>
            </a:spcBef>
            <a:spcAft>
              <a:spcPct val="35000"/>
            </a:spcAft>
            <a:buNone/>
          </a:pPr>
          <a:r>
            <a:rPr lang="en-US" sz="2100" kern="1200"/>
            <a:t>Consider the needs of the students</a:t>
          </a:r>
        </a:p>
      </dsp:txBody>
      <dsp:txXfrm>
        <a:off x="643847" y="2003309"/>
        <a:ext cx="2412169" cy="1447301"/>
      </dsp:txXfrm>
    </dsp:sp>
    <dsp:sp modelId="{584080F4-3CE2-42FB-9793-923B1C5FB8DA}">
      <dsp:nvSpPr>
        <dsp:cNvPr id="0" name=""/>
        <dsp:cNvSpPr/>
      </dsp:nvSpPr>
      <dsp:spPr>
        <a:xfrm>
          <a:off x="1849932" y="3448810"/>
          <a:ext cx="2966968" cy="524198"/>
        </a:xfrm>
        <a:custGeom>
          <a:avLst/>
          <a:gdLst/>
          <a:ahLst/>
          <a:cxnLst/>
          <a:rect l="0" t="0" r="0" b="0"/>
          <a:pathLst>
            <a:path>
              <a:moveTo>
                <a:pt x="2966968" y="0"/>
              </a:moveTo>
              <a:lnTo>
                <a:pt x="2966968" y="279199"/>
              </a:lnTo>
              <a:lnTo>
                <a:pt x="0" y="279199"/>
              </a:lnTo>
              <a:lnTo>
                <a:pt x="0" y="524198"/>
              </a:lnTo>
            </a:path>
          </a:pathLst>
        </a:custGeom>
        <a:noFill/>
        <a:ln w="28575" cap="flat" cmpd="sng" algn="ctr">
          <a:solidFill>
            <a:srgbClr val="4D71CB"/>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57956" y="3708136"/>
        <a:ext cx="150919" cy="5547"/>
      </dsp:txXfrm>
    </dsp:sp>
    <dsp:sp modelId="{9E3F5A14-DD48-4B12-96FF-8F33A2137F21}">
      <dsp:nvSpPr>
        <dsp:cNvPr id="0" name=""/>
        <dsp:cNvSpPr/>
      </dsp:nvSpPr>
      <dsp:spPr>
        <a:xfrm>
          <a:off x="3610815" y="2003309"/>
          <a:ext cx="2412169" cy="1447301"/>
        </a:xfrm>
        <a:prstGeom prst="rect">
          <a:avLst/>
        </a:prstGeom>
        <a:gradFill rotWithShape="0">
          <a:gsLst>
            <a:gs pos="0">
              <a:schemeClr val="accent4">
                <a:hueOff val="-2678862"/>
                <a:satOff val="16139"/>
                <a:lumOff val="1294"/>
                <a:alphaOff val="0"/>
                <a:tint val="100000"/>
                <a:shade val="100000"/>
                <a:satMod val="130000"/>
              </a:schemeClr>
            </a:gs>
            <a:gs pos="100000">
              <a:schemeClr val="accent4">
                <a:hueOff val="-2678862"/>
                <a:satOff val="16139"/>
                <a:lumOff val="129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98" tIns="124070" rIns="118198" bIns="124070" numCol="1" spcCol="1270" anchor="ctr" anchorCtr="0">
          <a:noAutofit/>
        </a:bodyPr>
        <a:lstStyle/>
        <a:p>
          <a:pPr marL="0" lvl="0" indent="0" algn="ctr" defTabSz="933450">
            <a:lnSpc>
              <a:spcPct val="90000"/>
            </a:lnSpc>
            <a:spcBef>
              <a:spcPct val="0"/>
            </a:spcBef>
            <a:spcAft>
              <a:spcPct val="35000"/>
            </a:spcAft>
            <a:buNone/>
          </a:pPr>
          <a:r>
            <a:rPr lang="en-US" sz="2100" kern="1200"/>
            <a:t>Consider the reliability and availability of technologies</a:t>
          </a:r>
        </a:p>
      </dsp:txBody>
      <dsp:txXfrm>
        <a:off x="3610815" y="2003309"/>
        <a:ext cx="2412169" cy="1447301"/>
      </dsp:txXfrm>
    </dsp:sp>
    <dsp:sp modelId="{435CE86F-EB1A-4ADF-B973-44220FEA4BE3}">
      <dsp:nvSpPr>
        <dsp:cNvPr id="0" name=""/>
        <dsp:cNvSpPr/>
      </dsp:nvSpPr>
      <dsp:spPr>
        <a:xfrm>
          <a:off x="3054217" y="4683340"/>
          <a:ext cx="524198" cy="91440"/>
        </a:xfrm>
        <a:custGeom>
          <a:avLst/>
          <a:gdLst/>
          <a:ahLst/>
          <a:cxnLst/>
          <a:rect l="0" t="0" r="0" b="0"/>
          <a:pathLst>
            <a:path>
              <a:moveTo>
                <a:pt x="0" y="45720"/>
              </a:moveTo>
              <a:lnTo>
                <a:pt x="524198" y="45720"/>
              </a:lnTo>
            </a:path>
          </a:pathLst>
        </a:custGeom>
        <a:noFill/>
        <a:ln w="28575" cap="flat" cmpd="sng" algn="ctr">
          <a:solidFill>
            <a:srgbClr val="529ADA"/>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02446" y="4726286"/>
        <a:ext cx="27739" cy="5547"/>
      </dsp:txXfrm>
    </dsp:sp>
    <dsp:sp modelId="{8066605E-32C7-4808-B6B3-367A10DC8A47}">
      <dsp:nvSpPr>
        <dsp:cNvPr id="0" name=""/>
        <dsp:cNvSpPr/>
      </dsp:nvSpPr>
      <dsp:spPr>
        <a:xfrm>
          <a:off x="643847" y="4005409"/>
          <a:ext cx="2412169" cy="1447301"/>
        </a:xfrm>
        <a:prstGeom prst="rect">
          <a:avLst/>
        </a:prstGeom>
        <a:gradFill rotWithShape="0">
          <a:gsLst>
            <a:gs pos="0">
              <a:schemeClr val="accent4">
                <a:hueOff val="-3571816"/>
                <a:satOff val="21519"/>
                <a:lumOff val="1725"/>
                <a:alphaOff val="0"/>
                <a:tint val="100000"/>
                <a:shade val="100000"/>
                <a:satMod val="130000"/>
              </a:schemeClr>
            </a:gs>
            <a:gs pos="100000">
              <a:schemeClr val="accent4">
                <a:hueOff val="-3571816"/>
                <a:satOff val="21519"/>
                <a:lumOff val="172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98" tIns="124070" rIns="118198" bIns="124070" numCol="1" spcCol="1270" anchor="ctr" anchorCtr="0">
          <a:noAutofit/>
        </a:bodyPr>
        <a:lstStyle/>
        <a:p>
          <a:pPr marL="0" lvl="0" indent="0" algn="ctr" defTabSz="933450">
            <a:lnSpc>
              <a:spcPct val="90000"/>
            </a:lnSpc>
            <a:spcBef>
              <a:spcPct val="0"/>
            </a:spcBef>
            <a:spcAft>
              <a:spcPct val="35000"/>
            </a:spcAft>
            <a:buNone/>
          </a:pPr>
          <a:r>
            <a:rPr lang="en-US" sz="2100" kern="1200"/>
            <a:t>Map course elements</a:t>
          </a:r>
        </a:p>
      </dsp:txBody>
      <dsp:txXfrm>
        <a:off x="643847" y="4005409"/>
        <a:ext cx="2412169" cy="1447301"/>
      </dsp:txXfrm>
    </dsp:sp>
    <dsp:sp modelId="{D99CF962-9BD6-4A53-BC87-DEBB921BEB4F}">
      <dsp:nvSpPr>
        <dsp:cNvPr id="0" name=""/>
        <dsp:cNvSpPr/>
      </dsp:nvSpPr>
      <dsp:spPr>
        <a:xfrm>
          <a:off x="3610815" y="4005409"/>
          <a:ext cx="2412169" cy="1447301"/>
        </a:xfrm>
        <a:prstGeom prst="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98" tIns="124070" rIns="118198" bIns="124070" numCol="1" spcCol="1270" anchor="ctr" anchorCtr="0">
          <a:noAutofit/>
        </a:bodyPr>
        <a:lstStyle/>
        <a:p>
          <a:pPr marL="0" lvl="0" indent="0" algn="ctr" defTabSz="933450">
            <a:lnSpc>
              <a:spcPct val="90000"/>
            </a:lnSpc>
            <a:spcBef>
              <a:spcPct val="0"/>
            </a:spcBef>
            <a:spcAft>
              <a:spcPct val="35000"/>
            </a:spcAft>
            <a:buNone/>
          </a:pPr>
          <a:r>
            <a:rPr lang="en-US" sz="2100" kern="1200"/>
            <a:t>Create lesson plans to determine the right blend of time</a:t>
          </a:r>
        </a:p>
      </dsp:txBody>
      <dsp:txXfrm>
        <a:off x="3610815" y="4005409"/>
        <a:ext cx="2412169" cy="14473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93C6F-E5E8-4EFD-88D7-46BC44A47742}">
      <dsp:nvSpPr>
        <dsp:cNvPr id="0" name=""/>
        <dsp:cNvSpPr/>
      </dsp:nvSpPr>
      <dsp:spPr>
        <a:xfrm>
          <a:off x="0" y="971"/>
          <a:ext cx="3810000" cy="3024000"/>
        </a:xfrm>
        <a:prstGeom prst="rightArrow">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63D321F-E7A6-488B-95E3-4BF1EFEF632E}">
      <dsp:nvSpPr>
        <dsp:cNvPr id="0" name=""/>
        <dsp:cNvSpPr/>
      </dsp:nvSpPr>
      <dsp:spPr>
        <a:xfrm>
          <a:off x="307330" y="756971"/>
          <a:ext cx="3121669"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26720" rIns="0" bIns="426720" numCol="1" spcCol="1270" anchor="ctr" anchorCtr="0">
          <a:noAutofit/>
        </a:bodyPr>
        <a:lstStyle/>
        <a:p>
          <a:pPr marL="0" lvl="0" indent="0" algn="ctr" defTabSz="1866900">
            <a:lnSpc>
              <a:spcPct val="90000"/>
            </a:lnSpc>
            <a:spcBef>
              <a:spcPct val="0"/>
            </a:spcBef>
            <a:spcAft>
              <a:spcPct val="35000"/>
            </a:spcAft>
            <a:buNone/>
          </a:pPr>
          <a:r>
            <a:rPr lang="en-US" sz="4200" kern="1200">
              <a:latin typeface="Arial" panose="020B0604020202020204"/>
            </a:rPr>
            <a:t>Conclusions</a:t>
          </a:r>
          <a:endParaRPr lang="en-US" sz="4200" kern="1200"/>
        </a:p>
      </dsp:txBody>
      <dsp:txXfrm>
        <a:off x="307330" y="756971"/>
        <a:ext cx="3121669" cy="1512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A4147-767B-4EB2-A64B-0C63039ED410}" type="datetimeFigureOut">
              <a:rPr lang="en-US"/>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8E76E-31DA-46FD-975D-9D5BD088AA27}" type="slidenum">
              <a:rPr lang="en-US"/>
              <a:t>‹#›</a:t>
            </a:fld>
            <a:endParaRPr lang="en-US"/>
          </a:p>
        </p:txBody>
      </p:sp>
    </p:spTree>
    <p:extLst>
      <p:ext uri="{BB962C8B-B14F-4D97-AF65-F5344CB8AC3E}">
        <p14:creationId xmlns:p14="http://schemas.microsoft.com/office/powerpoint/2010/main" val="352541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Introductions</a:t>
            </a:r>
          </a:p>
        </p:txBody>
      </p:sp>
      <p:sp>
        <p:nvSpPr>
          <p:cNvPr id="4" name="Slide Number Placeholder 3"/>
          <p:cNvSpPr>
            <a:spLocks noGrp="1"/>
          </p:cNvSpPr>
          <p:nvPr>
            <p:ph type="sldNum" sz="quarter" idx="5"/>
          </p:nvPr>
        </p:nvSpPr>
        <p:spPr/>
        <p:txBody>
          <a:bodyPr/>
          <a:lstStyle/>
          <a:p>
            <a:fld id="{D568E76E-31DA-46FD-975D-9D5BD088AA27}" type="slidenum">
              <a:rPr lang="en-US"/>
              <a:t>1</a:t>
            </a:fld>
            <a:endParaRPr lang="en-US"/>
          </a:p>
        </p:txBody>
      </p:sp>
    </p:spTree>
    <p:extLst>
      <p:ext uri="{BB962C8B-B14F-4D97-AF65-F5344CB8AC3E}">
        <p14:creationId xmlns:p14="http://schemas.microsoft.com/office/powerpoint/2010/main" val="735440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 and Chester (</a:t>
            </a:r>
            <a:r>
              <a:rPr lang="en-US" err="1">
                <a:cs typeface="Calibri"/>
              </a:rPr>
              <a:t>Hyflex</a:t>
            </a:r>
            <a:r>
              <a:rPr lang="en-US">
                <a:cs typeface="Calibri"/>
              </a:rPr>
              <a:t>)</a:t>
            </a:r>
          </a:p>
          <a:p>
            <a:r>
              <a:rPr lang="en-US">
                <a:cs typeface="Calibri"/>
              </a:rPr>
              <a:t>Penrod: "</a:t>
            </a:r>
            <a:r>
              <a:rPr lang="en-US"/>
              <a:t>Faculty are burdened with being the technologists in classrooms as well as the instructors, which leads to a subpar experience for students (whether joining in the classroom or remotely) and to burnout for faculty. This lack of institutional support for faculty must be addressed if institutions are to adopt learning strategies based on the effective use of technology to support a multimodal teaching environment."</a:t>
            </a:r>
          </a:p>
          <a:p>
            <a:r>
              <a:rPr lang="en-US"/>
              <a:t>"However, the campus infrastructure required to fully support an optimized online or hybrid learning experience is antiquated, and faculty often do not have the support or training needed to successfully teach in an online or hybrid environment." </a:t>
            </a:r>
          </a:p>
        </p:txBody>
      </p:sp>
      <p:sp>
        <p:nvSpPr>
          <p:cNvPr id="4" name="Slide Number Placeholder 3"/>
          <p:cNvSpPr>
            <a:spLocks noGrp="1"/>
          </p:cNvSpPr>
          <p:nvPr>
            <p:ph type="sldNum" sz="quarter" idx="5"/>
          </p:nvPr>
        </p:nvSpPr>
        <p:spPr/>
        <p:txBody>
          <a:bodyPr/>
          <a:lstStyle/>
          <a:p>
            <a:fld id="{D568E76E-31DA-46FD-975D-9D5BD088AA27}" type="slidenum">
              <a:rPr lang="en-US"/>
              <a:t>10</a:t>
            </a:fld>
            <a:endParaRPr lang="en-US"/>
          </a:p>
        </p:txBody>
      </p:sp>
    </p:spTree>
    <p:extLst>
      <p:ext uri="{BB962C8B-B14F-4D97-AF65-F5344CB8AC3E}">
        <p14:creationId xmlns:p14="http://schemas.microsoft.com/office/powerpoint/2010/main" val="1588404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D568E76E-31DA-46FD-975D-9D5BD088AA27}" type="slidenum">
              <a:rPr lang="en-US"/>
              <a:t>11</a:t>
            </a:fld>
            <a:endParaRPr lang="en-US"/>
          </a:p>
        </p:txBody>
      </p:sp>
    </p:spTree>
    <p:extLst>
      <p:ext uri="{BB962C8B-B14F-4D97-AF65-F5344CB8AC3E}">
        <p14:creationId xmlns:p14="http://schemas.microsoft.com/office/powerpoint/2010/main" val="293619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D568E76E-31DA-46FD-975D-9D5BD088AA27}" type="slidenum">
              <a:rPr lang="en-US"/>
              <a:t>12</a:t>
            </a:fld>
            <a:endParaRPr lang="en-US"/>
          </a:p>
        </p:txBody>
      </p:sp>
    </p:spTree>
    <p:extLst>
      <p:ext uri="{BB962C8B-B14F-4D97-AF65-F5344CB8AC3E}">
        <p14:creationId xmlns:p14="http://schemas.microsoft.com/office/powerpoint/2010/main" val="2326856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D568E76E-31DA-46FD-975D-9D5BD088AA27}" type="slidenum">
              <a:rPr lang="en-US"/>
              <a:t>13</a:t>
            </a:fld>
            <a:endParaRPr lang="en-US"/>
          </a:p>
        </p:txBody>
      </p:sp>
    </p:spTree>
    <p:extLst>
      <p:ext uri="{BB962C8B-B14F-4D97-AF65-F5344CB8AC3E}">
        <p14:creationId xmlns:p14="http://schemas.microsoft.com/office/powerpoint/2010/main" val="1655472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D568E76E-31DA-46FD-975D-9D5BD088AA27}" type="slidenum">
              <a:rPr lang="en-US"/>
              <a:t>14</a:t>
            </a:fld>
            <a:endParaRPr lang="en-US"/>
          </a:p>
        </p:txBody>
      </p:sp>
    </p:spTree>
    <p:extLst>
      <p:ext uri="{BB962C8B-B14F-4D97-AF65-F5344CB8AC3E}">
        <p14:creationId xmlns:p14="http://schemas.microsoft.com/office/powerpoint/2010/main" val="2895412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D568E76E-31DA-46FD-975D-9D5BD088AA27}" type="slidenum">
              <a:rPr lang="en-US"/>
              <a:t>15</a:t>
            </a:fld>
            <a:endParaRPr lang="en-US"/>
          </a:p>
        </p:txBody>
      </p:sp>
    </p:spTree>
    <p:extLst>
      <p:ext uri="{BB962C8B-B14F-4D97-AF65-F5344CB8AC3E}">
        <p14:creationId xmlns:p14="http://schemas.microsoft.com/office/powerpoint/2010/main" val="3883594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D568E76E-31DA-46FD-975D-9D5BD088AA27}" type="slidenum">
              <a:rPr lang="en-US"/>
              <a:t>16</a:t>
            </a:fld>
            <a:endParaRPr lang="en-US"/>
          </a:p>
        </p:txBody>
      </p:sp>
    </p:spTree>
    <p:extLst>
      <p:ext uri="{BB962C8B-B14F-4D97-AF65-F5344CB8AC3E}">
        <p14:creationId xmlns:p14="http://schemas.microsoft.com/office/powerpoint/2010/main" val="841096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D568E76E-31DA-46FD-975D-9D5BD088AA27}" type="slidenum">
              <a:rPr lang="en-US"/>
              <a:t>17</a:t>
            </a:fld>
            <a:endParaRPr lang="en-US"/>
          </a:p>
        </p:txBody>
      </p:sp>
    </p:spTree>
    <p:extLst>
      <p:ext uri="{BB962C8B-B14F-4D97-AF65-F5344CB8AC3E}">
        <p14:creationId xmlns:p14="http://schemas.microsoft.com/office/powerpoint/2010/main" val="3695389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 (Take out of OneDrive and make a slide)</a:t>
            </a:r>
          </a:p>
        </p:txBody>
      </p:sp>
      <p:sp>
        <p:nvSpPr>
          <p:cNvPr id="4" name="Slide Number Placeholder 3"/>
          <p:cNvSpPr>
            <a:spLocks noGrp="1"/>
          </p:cNvSpPr>
          <p:nvPr>
            <p:ph type="sldNum" sz="quarter" idx="5"/>
          </p:nvPr>
        </p:nvSpPr>
        <p:spPr/>
        <p:txBody>
          <a:bodyPr/>
          <a:lstStyle/>
          <a:p>
            <a:fld id="{D568E76E-31DA-46FD-975D-9D5BD088AA27}" type="slidenum">
              <a:rPr lang="en-US"/>
              <a:t>18</a:t>
            </a:fld>
            <a:endParaRPr lang="en-US"/>
          </a:p>
        </p:txBody>
      </p:sp>
    </p:spTree>
    <p:extLst>
      <p:ext uri="{BB962C8B-B14F-4D97-AF65-F5344CB8AC3E}">
        <p14:creationId xmlns:p14="http://schemas.microsoft.com/office/powerpoint/2010/main" val="69997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D568E76E-31DA-46FD-975D-9D5BD088AA27}" type="slidenum">
              <a:rPr lang="en-US"/>
              <a:t>19</a:t>
            </a:fld>
            <a:endParaRPr lang="en-US"/>
          </a:p>
        </p:txBody>
      </p:sp>
    </p:spTree>
    <p:extLst>
      <p:ext uri="{BB962C8B-B14F-4D97-AF65-F5344CB8AC3E}">
        <p14:creationId xmlns:p14="http://schemas.microsoft.com/office/powerpoint/2010/main" val="289164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D568E76E-31DA-46FD-975D-9D5BD088AA27}" type="slidenum">
              <a:rPr lang="en-US"/>
              <a:t>2</a:t>
            </a:fld>
            <a:endParaRPr lang="en-US"/>
          </a:p>
        </p:txBody>
      </p:sp>
    </p:spTree>
    <p:extLst>
      <p:ext uri="{BB962C8B-B14F-4D97-AF65-F5344CB8AC3E}">
        <p14:creationId xmlns:p14="http://schemas.microsoft.com/office/powerpoint/2010/main" val="3734606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D568E76E-31DA-46FD-975D-9D5BD088AA27}" type="slidenum">
              <a:rPr lang="en-US"/>
              <a:t>21</a:t>
            </a:fld>
            <a:endParaRPr lang="en-US"/>
          </a:p>
        </p:txBody>
      </p:sp>
    </p:spTree>
    <p:extLst>
      <p:ext uri="{BB962C8B-B14F-4D97-AF65-F5344CB8AC3E}">
        <p14:creationId xmlns:p14="http://schemas.microsoft.com/office/powerpoint/2010/main" val="1635908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Sarah</a:t>
            </a:r>
          </a:p>
        </p:txBody>
      </p:sp>
      <p:sp>
        <p:nvSpPr>
          <p:cNvPr id="4" name="Slide Number Placeholder 3"/>
          <p:cNvSpPr>
            <a:spLocks noGrp="1"/>
          </p:cNvSpPr>
          <p:nvPr>
            <p:ph type="sldNum" sz="quarter" idx="5"/>
          </p:nvPr>
        </p:nvSpPr>
        <p:spPr/>
        <p:txBody>
          <a:bodyPr/>
          <a:lstStyle/>
          <a:p>
            <a:fld id="{D568E76E-31DA-46FD-975D-9D5BD088AA27}" type="slidenum">
              <a:rPr lang="en-US"/>
              <a:t>22</a:t>
            </a:fld>
            <a:endParaRPr lang="en-US"/>
          </a:p>
        </p:txBody>
      </p:sp>
    </p:spTree>
    <p:extLst>
      <p:ext uri="{BB962C8B-B14F-4D97-AF65-F5344CB8AC3E}">
        <p14:creationId xmlns:p14="http://schemas.microsoft.com/office/powerpoint/2010/main" val="173338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Chester</a:t>
            </a:r>
          </a:p>
        </p:txBody>
      </p:sp>
      <p:sp>
        <p:nvSpPr>
          <p:cNvPr id="4" name="Slide Number Placeholder 3"/>
          <p:cNvSpPr>
            <a:spLocks noGrp="1"/>
          </p:cNvSpPr>
          <p:nvPr>
            <p:ph type="sldNum" sz="quarter" idx="5"/>
          </p:nvPr>
        </p:nvSpPr>
        <p:spPr/>
        <p:txBody>
          <a:bodyPr/>
          <a:lstStyle/>
          <a:p>
            <a:fld id="{D568E76E-31DA-46FD-975D-9D5BD088AA27}" type="slidenum">
              <a:rPr lang="en-US"/>
              <a:t>23</a:t>
            </a:fld>
            <a:endParaRPr lang="en-US"/>
          </a:p>
        </p:txBody>
      </p:sp>
    </p:spTree>
    <p:extLst>
      <p:ext uri="{BB962C8B-B14F-4D97-AF65-F5344CB8AC3E}">
        <p14:creationId xmlns:p14="http://schemas.microsoft.com/office/powerpoint/2010/main" val="2790456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568E76E-31DA-46FD-975D-9D5BD088AA27}" type="slidenum">
              <a:rPr lang="en-US"/>
              <a:t>24</a:t>
            </a:fld>
            <a:endParaRPr lang="en-US"/>
          </a:p>
        </p:txBody>
      </p:sp>
    </p:spTree>
    <p:extLst>
      <p:ext uri="{BB962C8B-B14F-4D97-AF65-F5344CB8AC3E}">
        <p14:creationId xmlns:p14="http://schemas.microsoft.com/office/powerpoint/2010/main" val="223899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Chester</a:t>
            </a:r>
          </a:p>
        </p:txBody>
      </p:sp>
      <p:sp>
        <p:nvSpPr>
          <p:cNvPr id="4" name="Slide Number Placeholder 3"/>
          <p:cNvSpPr>
            <a:spLocks noGrp="1"/>
          </p:cNvSpPr>
          <p:nvPr>
            <p:ph type="sldNum" sz="quarter" idx="5"/>
          </p:nvPr>
        </p:nvSpPr>
        <p:spPr/>
        <p:txBody>
          <a:bodyPr/>
          <a:lstStyle/>
          <a:p>
            <a:fld id="{D568E76E-31DA-46FD-975D-9D5BD088AA27}" type="slidenum">
              <a:rPr lang="en-US"/>
              <a:t>3</a:t>
            </a:fld>
            <a:endParaRPr lang="en-US"/>
          </a:p>
        </p:txBody>
      </p:sp>
    </p:spTree>
    <p:extLst>
      <p:ext uri="{BB962C8B-B14F-4D97-AF65-F5344CB8AC3E}">
        <p14:creationId xmlns:p14="http://schemas.microsoft.com/office/powerpoint/2010/main" val="100511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Chester</a:t>
            </a:r>
          </a:p>
        </p:txBody>
      </p:sp>
      <p:sp>
        <p:nvSpPr>
          <p:cNvPr id="4" name="Slide Number Placeholder 3"/>
          <p:cNvSpPr>
            <a:spLocks noGrp="1"/>
          </p:cNvSpPr>
          <p:nvPr>
            <p:ph type="sldNum" sz="quarter" idx="5"/>
          </p:nvPr>
        </p:nvSpPr>
        <p:spPr/>
        <p:txBody>
          <a:bodyPr/>
          <a:lstStyle/>
          <a:p>
            <a:fld id="{D568E76E-31DA-46FD-975D-9D5BD088AA27}" type="slidenum">
              <a:rPr lang="en-US"/>
              <a:t>4</a:t>
            </a:fld>
            <a:endParaRPr lang="en-US"/>
          </a:p>
        </p:txBody>
      </p:sp>
    </p:spTree>
    <p:extLst>
      <p:ext uri="{BB962C8B-B14F-4D97-AF65-F5344CB8AC3E}">
        <p14:creationId xmlns:p14="http://schemas.microsoft.com/office/powerpoint/2010/main" val="220352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Chester</a:t>
            </a:r>
          </a:p>
        </p:txBody>
      </p:sp>
      <p:sp>
        <p:nvSpPr>
          <p:cNvPr id="4" name="Slide Number Placeholder 3"/>
          <p:cNvSpPr>
            <a:spLocks noGrp="1"/>
          </p:cNvSpPr>
          <p:nvPr>
            <p:ph type="sldNum" sz="quarter" idx="5"/>
          </p:nvPr>
        </p:nvSpPr>
        <p:spPr/>
        <p:txBody>
          <a:bodyPr/>
          <a:lstStyle/>
          <a:p>
            <a:fld id="{D568E76E-31DA-46FD-975D-9D5BD088AA27}" type="slidenum">
              <a:rPr lang="en-US"/>
              <a:t>5</a:t>
            </a:fld>
            <a:endParaRPr lang="en-US"/>
          </a:p>
        </p:txBody>
      </p:sp>
    </p:spTree>
    <p:extLst>
      <p:ext uri="{BB962C8B-B14F-4D97-AF65-F5344CB8AC3E}">
        <p14:creationId xmlns:p14="http://schemas.microsoft.com/office/powerpoint/2010/main" val="3002120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a:t>
            </a:r>
          </a:p>
        </p:txBody>
      </p:sp>
      <p:sp>
        <p:nvSpPr>
          <p:cNvPr id="4" name="Slide Number Placeholder 3"/>
          <p:cNvSpPr>
            <a:spLocks noGrp="1"/>
          </p:cNvSpPr>
          <p:nvPr>
            <p:ph type="sldNum" sz="quarter" idx="5"/>
          </p:nvPr>
        </p:nvSpPr>
        <p:spPr/>
        <p:txBody>
          <a:bodyPr/>
          <a:lstStyle/>
          <a:p>
            <a:fld id="{D568E76E-31DA-46FD-975D-9D5BD088AA27}" type="slidenum">
              <a:rPr lang="en-US"/>
              <a:t>6</a:t>
            </a:fld>
            <a:endParaRPr lang="en-US"/>
          </a:p>
        </p:txBody>
      </p:sp>
    </p:spTree>
    <p:extLst>
      <p:ext uri="{BB962C8B-B14F-4D97-AF65-F5344CB8AC3E}">
        <p14:creationId xmlns:p14="http://schemas.microsoft.com/office/powerpoint/2010/main" val="79221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 – this whole slide is paraphrased from Penrod article </a:t>
            </a:r>
          </a:p>
          <a:p>
            <a:pPr marL="171450" indent="-171450">
              <a:spcBef>
                <a:spcPct val="20000"/>
              </a:spcBef>
              <a:buFont typeface="Arial"/>
              <a:buChar char="•"/>
            </a:pPr>
            <a:r>
              <a:rPr lang="en-US"/>
              <a:t>"Student voice and choice means more than letting students select from various assignment options; it means allowing students to develop a sense of ownership of the classroom and their own learning" (para.1)</a:t>
            </a:r>
          </a:p>
          <a:p>
            <a:pPr marL="171450" indent="-171450">
              <a:spcBef>
                <a:spcPct val="20000"/>
              </a:spcBef>
              <a:buFont typeface="Arial"/>
              <a:buChar char="•"/>
            </a:pPr>
            <a:r>
              <a:rPr lang="en-US"/>
              <a:t>Ben Miller writes that higher education must change to meet students where they are, because many systems, policies, and practices of postsecondary education were built for wealthier White consumers and are not designed to accommodate today's student population. (para.2) -- accommodations were a reaction to this archaic system but have not resulted in an equitable educational system</a:t>
            </a:r>
            <a:endParaRPr lang="en-US">
              <a:cs typeface="Calibri"/>
            </a:endParaRPr>
          </a:p>
          <a:p>
            <a:pPr marL="171450" indent="-171450">
              <a:spcBef>
                <a:spcPct val="20000"/>
              </a:spcBef>
              <a:buFont typeface="Arial"/>
              <a:buChar char="•"/>
            </a:pPr>
            <a:r>
              <a:rPr lang="en-US"/>
              <a:t>According to Ilian Mihov, educators should embrace a future learning model that maximizes both the values of physical, in-person learning and the opportunities for flexibility and inclusion offered by online learning.(21)</a:t>
            </a:r>
          </a:p>
          <a:p>
            <a:pPr marL="171450" indent="-171450">
              <a:spcBef>
                <a:spcPct val="20000"/>
              </a:spcBef>
              <a:buFont typeface="Arial"/>
              <a:buChar char="•"/>
            </a:pPr>
            <a:r>
              <a:rPr lang="en-US">
                <a:cs typeface="Calibri" panose="020F0502020204030204"/>
              </a:rPr>
              <a:t>In-person can offer community, stability, help avoid mental issues that come along with isolation; online can offer access to materials in accessible and flexible ways </a:t>
            </a:r>
          </a:p>
        </p:txBody>
      </p:sp>
      <p:sp>
        <p:nvSpPr>
          <p:cNvPr id="4" name="Slide Number Placeholder 3"/>
          <p:cNvSpPr>
            <a:spLocks noGrp="1"/>
          </p:cNvSpPr>
          <p:nvPr>
            <p:ph type="sldNum" sz="quarter" idx="5"/>
          </p:nvPr>
        </p:nvSpPr>
        <p:spPr/>
        <p:txBody>
          <a:bodyPr/>
          <a:lstStyle/>
          <a:p>
            <a:fld id="{D568E76E-31DA-46FD-975D-9D5BD088AA27}" type="slidenum">
              <a:rPr lang="en-US"/>
              <a:t>7</a:t>
            </a:fld>
            <a:endParaRPr lang="en-US"/>
          </a:p>
        </p:txBody>
      </p:sp>
    </p:spTree>
    <p:extLst>
      <p:ext uri="{BB962C8B-B14F-4D97-AF65-F5344CB8AC3E}">
        <p14:creationId xmlns:p14="http://schemas.microsoft.com/office/powerpoint/2010/main" val="203445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 </a:t>
            </a:r>
            <a:endParaRPr lang="en-US"/>
          </a:p>
          <a:p>
            <a:r>
              <a:rPr lang="en-US">
                <a:cs typeface="Calibri"/>
              </a:rPr>
              <a:t>I changed this to show how the Holes book club works in a blended course. I think this better shows the seamless integration of in-class and out of class components.</a:t>
            </a:r>
          </a:p>
          <a:p>
            <a:r>
              <a:rPr lang="en-US">
                <a:cs typeface="Calibri"/>
              </a:rPr>
              <a:t>For the asynchronous before class, I want to point out how stronger students may post early on which can allow weaker students to check their ideas, and students can begin reading each other's responses before the synchronous, so they are supporting each other even before coming to class. Then, in class the discussion continues, and the teacher can look over responses, which can guide the in-class time to be most useful for that particular group in that particular moment. Then, the discussion can continue after class as the replies to classmates are due a couple days after the synchronous meeting. </a:t>
            </a:r>
          </a:p>
        </p:txBody>
      </p:sp>
      <p:sp>
        <p:nvSpPr>
          <p:cNvPr id="4" name="Slide Number Placeholder 3"/>
          <p:cNvSpPr>
            <a:spLocks noGrp="1"/>
          </p:cNvSpPr>
          <p:nvPr>
            <p:ph type="sldNum" sz="quarter" idx="5"/>
          </p:nvPr>
        </p:nvSpPr>
        <p:spPr/>
        <p:txBody>
          <a:bodyPr/>
          <a:lstStyle/>
          <a:p>
            <a:fld id="{D568E76E-31DA-46FD-975D-9D5BD088AA27}" type="slidenum">
              <a:rPr lang="en-US"/>
              <a:t>8</a:t>
            </a:fld>
            <a:endParaRPr lang="en-US"/>
          </a:p>
        </p:txBody>
      </p:sp>
    </p:spTree>
    <p:extLst>
      <p:ext uri="{BB962C8B-B14F-4D97-AF65-F5344CB8AC3E}">
        <p14:creationId xmlns:p14="http://schemas.microsoft.com/office/powerpoint/2010/main" val="418282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a:t>
            </a:r>
          </a:p>
        </p:txBody>
      </p:sp>
      <p:sp>
        <p:nvSpPr>
          <p:cNvPr id="4" name="Slide Number Placeholder 3"/>
          <p:cNvSpPr>
            <a:spLocks noGrp="1"/>
          </p:cNvSpPr>
          <p:nvPr>
            <p:ph type="sldNum" sz="quarter" idx="5"/>
          </p:nvPr>
        </p:nvSpPr>
        <p:spPr/>
        <p:txBody>
          <a:bodyPr/>
          <a:lstStyle/>
          <a:p>
            <a:fld id="{D568E76E-31DA-46FD-975D-9D5BD088AA27}" type="slidenum">
              <a:rPr lang="en-US"/>
              <a:t>9</a:t>
            </a:fld>
            <a:endParaRPr lang="en-US"/>
          </a:p>
        </p:txBody>
      </p:sp>
    </p:spTree>
    <p:extLst>
      <p:ext uri="{BB962C8B-B14F-4D97-AF65-F5344CB8AC3E}">
        <p14:creationId xmlns:p14="http://schemas.microsoft.com/office/powerpoint/2010/main" val="1187697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32766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541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311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0194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9911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0688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4888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186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1369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4283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950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706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505816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body)"/>
          <a:ea typeface="+mn-ea"/>
          <a:cs typeface="Georgia (body)"/>
        </a:defRPr>
      </a:lvl1pPr>
      <a:lvl2pPr marL="742950" indent="-285750" algn="l" defTabSz="457200" rtl="0" eaLnBrk="1" latinLnBrk="0" hangingPunct="1">
        <a:spcBef>
          <a:spcPct val="20000"/>
        </a:spcBef>
        <a:buFont typeface="Arial"/>
        <a:buChar char="–"/>
        <a:defRPr sz="2800" kern="1200">
          <a:solidFill>
            <a:schemeClr val="tx1"/>
          </a:solidFill>
          <a:latin typeface="Georgia (body)"/>
          <a:ea typeface="+mn-ea"/>
          <a:cs typeface="Georgia (body)"/>
        </a:defRPr>
      </a:lvl2pPr>
      <a:lvl3pPr marL="1143000" indent="-228600" algn="l" defTabSz="457200" rtl="0" eaLnBrk="1" latinLnBrk="0" hangingPunct="1">
        <a:spcBef>
          <a:spcPct val="20000"/>
        </a:spcBef>
        <a:buFont typeface="Arial"/>
        <a:buChar char="•"/>
        <a:defRPr sz="2400" kern="1200">
          <a:solidFill>
            <a:schemeClr val="tx1"/>
          </a:solidFill>
          <a:latin typeface="Georgia (body)"/>
          <a:ea typeface="+mn-ea"/>
          <a:cs typeface="Georgia (body)"/>
        </a:defRPr>
      </a:lvl3pPr>
      <a:lvl4pPr marL="1600200" indent="-228600" algn="l" defTabSz="457200" rtl="0" eaLnBrk="1" latinLnBrk="0" hangingPunct="1">
        <a:spcBef>
          <a:spcPct val="20000"/>
        </a:spcBef>
        <a:buFont typeface="Arial"/>
        <a:buChar char="–"/>
        <a:defRPr sz="2000" kern="1200">
          <a:solidFill>
            <a:schemeClr val="tx1"/>
          </a:solidFill>
          <a:latin typeface="Georgia (body)"/>
          <a:ea typeface="+mn-ea"/>
          <a:cs typeface="Georgia (body)"/>
        </a:defRPr>
      </a:lvl4pPr>
      <a:lvl5pPr marL="2057400" indent="-228600" algn="l" defTabSz="457200" rtl="0" eaLnBrk="1" latinLnBrk="0" hangingPunct="1">
        <a:spcBef>
          <a:spcPct val="20000"/>
        </a:spcBef>
        <a:buFont typeface="Arial"/>
        <a:buChar char="»"/>
        <a:defRPr sz="2000" kern="1200">
          <a:solidFill>
            <a:schemeClr val="tx1"/>
          </a:solidFill>
          <a:latin typeface="Georgia (body)"/>
          <a:ea typeface="+mn-ea"/>
          <a:cs typeface="Georgia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emailccbcmd-my.sharepoint.com/:b:/g/personal/sbarnhardt2_ccbcmd_edu/EZOe2flLsQFHtfCeqyXG-1EBiZ23lvYCXXOaX0b3EmubMw?e=02d4x6"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er.educause.edu/"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www.chronicle.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cs typeface="Calibri Light"/>
              </a:rPr>
              <a:t>The Right Blend of Time</a:t>
            </a:r>
            <a:br>
              <a:rPr lang="en-US">
                <a:cs typeface="Calibri Light"/>
              </a:rPr>
            </a:br>
            <a:r>
              <a:rPr lang="en-US">
                <a:cs typeface="Calibri Light"/>
              </a:rPr>
              <a:t>MDLA 2023</a:t>
            </a:r>
          </a:p>
        </p:txBody>
      </p:sp>
      <p:sp>
        <p:nvSpPr>
          <p:cNvPr id="3" name="Subtitle 2"/>
          <p:cNvSpPr>
            <a:spLocks noGrp="1"/>
          </p:cNvSpPr>
          <p:nvPr>
            <p:ph type="subTitle" idx="1"/>
          </p:nvPr>
        </p:nvSpPr>
        <p:spPr/>
        <p:txBody>
          <a:bodyPr vert="horz" lIns="91440" tIns="45720" rIns="91440" bIns="45720" rtlCol="0" anchor="t">
            <a:normAutofit/>
          </a:bodyPr>
          <a:lstStyle/>
          <a:p>
            <a:r>
              <a:rPr lang="en-US">
                <a:solidFill>
                  <a:schemeClr val="tx1"/>
                </a:solidFill>
                <a:latin typeface="Arial Nova"/>
                <a:cs typeface="Calibri"/>
              </a:rPr>
              <a:t>Sarah Barnhardt</a:t>
            </a:r>
          </a:p>
          <a:p>
            <a:r>
              <a:rPr lang="en-US">
                <a:solidFill>
                  <a:schemeClr val="tx1"/>
                </a:solidFill>
                <a:latin typeface="Arial Nova"/>
                <a:cs typeface="Calibri"/>
              </a:rPr>
              <a:t>Jessica Farrar</a:t>
            </a:r>
          </a:p>
          <a:p>
            <a:r>
              <a:rPr lang="en-US">
                <a:solidFill>
                  <a:schemeClr val="tx1"/>
                </a:solidFill>
                <a:latin typeface="Arial Nova"/>
                <a:cs typeface="Calibri"/>
              </a:rPr>
              <a:t>Chester Gates</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57D5-47B7-9ADC-C2C3-869470CEB448}"/>
              </a:ext>
            </a:extLst>
          </p:cNvPr>
          <p:cNvSpPr>
            <a:spLocks noGrp="1"/>
          </p:cNvSpPr>
          <p:nvPr>
            <p:ph type="title"/>
          </p:nvPr>
        </p:nvSpPr>
        <p:spPr/>
        <p:txBody>
          <a:bodyPr/>
          <a:lstStyle/>
          <a:p>
            <a:r>
              <a:rPr lang="en-US">
                <a:cs typeface="Arial"/>
              </a:rPr>
              <a:t>Institutional Support</a:t>
            </a:r>
            <a:endParaRPr lang="en-US"/>
          </a:p>
        </p:txBody>
      </p:sp>
      <p:sp>
        <p:nvSpPr>
          <p:cNvPr id="3" name="Content Placeholder 2">
            <a:extLst>
              <a:ext uri="{FF2B5EF4-FFF2-40B4-BE49-F238E27FC236}">
                <a16:creationId xmlns:a16="http://schemas.microsoft.com/office/drawing/2014/main" id="{8A8C785C-A495-D11C-13E4-58FBE5C6E2E8}"/>
              </a:ext>
            </a:extLst>
          </p:cNvPr>
          <p:cNvSpPr>
            <a:spLocks noGrp="1"/>
          </p:cNvSpPr>
          <p:nvPr>
            <p:ph idx="1"/>
          </p:nvPr>
        </p:nvSpPr>
        <p:spPr/>
        <p:txBody>
          <a:bodyPr vert="horz" lIns="91440" tIns="45720" rIns="91440" bIns="45720" rtlCol="0" anchor="t">
            <a:normAutofit/>
          </a:bodyPr>
          <a:lstStyle/>
          <a:p>
            <a:pPr>
              <a:spcAft>
                <a:spcPts val="600"/>
              </a:spcAft>
            </a:pPr>
            <a:r>
              <a:rPr lang="en-US"/>
              <a:t>Faculty understand importance of supporting all students in all modalities</a:t>
            </a:r>
          </a:p>
          <a:p>
            <a:pPr>
              <a:spcAft>
                <a:spcPts val="600"/>
              </a:spcAft>
            </a:pPr>
            <a:r>
              <a:rPr lang="en-US"/>
              <a:t>Blended applies here too: seamless integration of administrative support with faculty efforts </a:t>
            </a:r>
          </a:p>
          <a:p>
            <a:pPr marL="0" indent="0">
              <a:spcAft>
                <a:spcPts val="600"/>
              </a:spcAft>
              <a:buNone/>
            </a:pPr>
            <a:endParaRPr lang="en-US"/>
          </a:p>
        </p:txBody>
      </p:sp>
    </p:spTree>
    <p:extLst>
      <p:ext uri="{BB962C8B-B14F-4D97-AF65-F5344CB8AC3E}">
        <p14:creationId xmlns:p14="http://schemas.microsoft.com/office/powerpoint/2010/main" val="19694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9CA1-4365-4A75-AAD3-84478C704674}"/>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kern="1200">
                <a:solidFill>
                  <a:schemeClr val="tx1"/>
                </a:solidFill>
                <a:latin typeface="+mj-lt"/>
                <a:ea typeface="+mj-ea"/>
                <a:cs typeface="+mj-cs"/>
              </a:rPr>
              <a:t>The Right Blend of Time</a:t>
            </a:r>
          </a:p>
        </p:txBody>
      </p:sp>
      <p:pic>
        <p:nvPicPr>
          <p:cNvPr id="4" name="Picture 4">
            <a:extLst>
              <a:ext uri="{FF2B5EF4-FFF2-40B4-BE49-F238E27FC236}">
                <a16:creationId xmlns:a16="http://schemas.microsoft.com/office/drawing/2014/main" id="{FCCD3724-EF16-47A6-845A-8AD56DAECFBF}"/>
              </a:ext>
            </a:extLst>
          </p:cNvPr>
          <p:cNvPicPr>
            <a:picLocks noGrp="1" noChangeAspect="1"/>
          </p:cNvPicPr>
          <p:nvPr>
            <p:ph idx="1"/>
          </p:nvPr>
        </p:nvPicPr>
        <p:blipFill>
          <a:blip r:embed="rId3"/>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285577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9C00-B955-4C37-A5D6-D6E1B8EC8CDB}"/>
              </a:ext>
            </a:extLst>
          </p:cNvPr>
          <p:cNvSpPr>
            <a:spLocks noGrp="1"/>
          </p:cNvSpPr>
          <p:nvPr>
            <p:ph type="title"/>
          </p:nvPr>
        </p:nvSpPr>
        <p:spPr>
          <a:xfrm>
            <a:off x="609600" y="274638"/>
            <a:ext cx="10972800" cy="1143000"/>
          </a:xfrm>
        </p:spPr>
        <p:txBody>
          <a:bodyPr vert="horz" lIns="91440" tIns="45720" rIns="91440" bIns="45720" rtlCol="0" anchor="ctr">
            <a:normAutofit/>
          </a:bodyPr>
          <a:lstStyle/>
          <a:p>
            <a:r>
              <a:rPr lang="en-US" kern="1200"/>
              <a:t>Synchronous and Asynchronous</a:t>
            </a:r>
          </a:p>
        </p:txBody>
      </p:sp>
      <p:pic>
        <p:nvPicPr>
          <p:cNvPr id="4" name="Picture 4" descr="Diagram&#10;&#10;Description automatically generated">
            <a:extLst>
              <a:ext uri="{FF2B5EF4-FFF2-40B4-BE49-F238E27FC236}">
                <a16:creationId xmlns:a16="http://schemas.microsoft.com/office/drawing/2014/main" id="{7E18933F-87B3-4643-9D62-68B9092B4BDF}"/>
              </a:ext>
            </a:extLst>
          </p:cNvPr>
          <p:cNvPicPr>
            <a:picLocks noGrp="1" noChangeAspect="1"/>
          </p:cNvPicPr>
          <p:nvPr>
            <p:ph idx="1"/>
          </p:nvPr>
        </p:nvPicPr>
        <p:blipFill>
          <a:blip r:embed="rId3"/>
          <a:stretch>
            <a:fillRect/>
          </a:stretch>
        </p:blipFill>
        <p:spPr>
          <a:xfrm>
            <a:off x="2461584" y="1135252"/>
            <a:ext cx="7798357" cy="4990912"/>
          </a:xfrm>
          <a:prstGeom prst="rect">
            <a:avLst/>
          </a:prstGeom>
          <a:noFill/>
        </p:spPr>
      </p:pic>
    </p:spTree>
    <p:extLst>
      <p:ext uri="{BB962C8B-B14F-4D97-AF65-F5344CB8AC3E}">
        <p14:creationId xmlns:p14="http://schemas.microsoft.com/office/powerpoint/2010/main" val="398028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76D2-2322-3680-BD3F-55A777AEC790}"/>
              </a:ext>
            </a:extLst>
          </p:cNvPr>
          <p:cNvSpPr>
            <a:spLocks noGrp="1"/>
          </p:cNvSpPr>
          <p:nvPr>
            <p:ph type="title"/>
          </p:nvPr>
        </p:nvSpPr>
        <p:spPr/>
        <p:txBody>
          <a:bodyPr/>
          <a:lstStyle/>
          <a:p>
            <a:r>
              <a:rPr lang="en-US">
                <a:cs typeface="Arial"/>
              </a:rPr>
              <a:t>Content Loading</a:t>
            </a:r>
            <a:endParaRPr lang="en-US"/>
          </a:p>
        </p:txBody>
      </p:sp>
      <p:sp>
        <p:nvSpPr>
          <p:cNvPr id="3" name="Content Placeholder 2">
            <a:extLst>
              <a:ext uri="{FF2B5EF4-FFF2-40B4-BE49-F238E27FC236}">
                <a16:creationId xmlns:a16="http://schemas.microsoft.com/office/drawing/2014/main" id="{2B837494-7338-9F23-A634-41B64B7B53B5}"/>
              </a:ext>
            </a:extLst>
          </p:cNvPr>
          <p:cNvSpPr>
            <a:spLocks noGrp="1"/>
          </p:cNvSpPr>
          <p:nvPr>
            <p:ph idx="1"/>
          </p:nvPr>
        </p:nvSpPr>
        <p:spPr/>
        <p:txBody>
          <a:bodyPr vert="horz" lIns="91440" tIns="45720" rIns="91440" bIns="45720" rtlCol="0" anchor="t">
            <a:normAutofit/>
          </a:bodyPr>
          <a:lstStyle/>
          <a:p>
            <a:r>
              <a:rPr lang="en-US"/>
              <a:t>Front loading: Content is assigned to learner prior to synchronous meeting</a:t>
            </a:r>
          </a:p>
          <a:p>
            <a:endParaRPr lang="en-US"/>
          </a:p>
          <a:p>
            <a:pPr marL="0" indent="0">
              <a:buNone/>
            </a:pPr>
            <a:endParaRPr lang="en-US"/>
          </a:p>
          <a:p>
            <a:r>
              <a:rPr lang="en-US"/>
              <a:t>Back loading: Content is introduced during the synchronous meeting</a:t>
            </a:r>
          </a:p>
        </p:txBody>
      </p:sp>
    </p:spTree>
    <p:extLst>
      <p:ext uri="{BB962C8B-B14F-4D97-AF65-F5344CB8AC3E}">
        <p14:creationId xmlns:p14="http://schemas.microsoft.com/office/powerpoint/2010/main" val="327943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58A5-ECFC-4FE7-9FC1-CD3B7C6482F4}"/>
              </a:ext>
            </a:extLst>
          </p:cNvPr>
          <p:cNvSpPr>
            <a:spLocks noGrp="1"/>
          </p:cNvSpPr>
          <p:nvPr>
            <p:ph type="title"/>
          </p:nvPr>
        </p:nvSpPr>
        <p:spPr/>
        <p:txBody>
          <a:bodyPr/>
          <a:lstStyle/>
          <a:p>
            <a:r>
              <a:rPr lang="en-US">
                <a:cs typeface="Calibri Light"/>
              </a:rPr>
              <a:t>Content Loading</a:t>
            </a:r>
            <a:endParaRPr lang="en-US"/>
          </a:p>
        </p:txBody>
      </p:sp>
      <p:sp>
        <p:nvSpPr>
          <p:cNvPr id="3" name="Content Placeholder 2">
            <a:extLst>
              <a:ext uri="{FF2B5EF4-FFF2-40B4-BE49-F238E27FC236}">
                <a16:creationId xmlns:a16="http://schemas.microsoft.com/office/drawing/2014/main" id="{B2166FE9-7449-4C2F-A853-BF862C62B1E8}"/>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sz="3800">
                <a:latin typeface="Arial Nova" panose="020B0504020202020204" pitchFamily="34" charset="0"/>
                <a:cs typeface="Calibri"/>
              </a:rPr>
              <a:t>Considerations for when and where content occurs:</a:t>
            </a:r>
          </a:p>
          <a:p>
            <a:r>
              <a:rPr lang="en-US" sz="3800">
                <a:latin typeface="Arial Nova" panose="020B0504020202020204" pitchFamily="34" charset="0"/>
                <a:cs typeface="Calibri"/>
              </a:rPr>
              <a:t>Specific course content</a:t>
            </a:r>
          </a:p>
          <a:p>
            <a:r>
              <a:rPr lang="en-US" sz="3800">
                <a:latin typeface="Arial Nova" panose="020B0504020202020204" pitchFamily="34" charset="0"/>
                <a:cs typeface="Calibri"/>
              </a:rPr>
              <a:t>Modality</a:t>
            </a:r>
          </a:p>
          <a:p>
            <a:r>
              <a:rPr lang="en-US" sz="3800">
                <a:latin typeface="Arial Nova" panose="020B0504020202020204" pitchFamily="34" charset="0"/>
                <a:cs typeface="Calibri"/>
              </a:rPr>
              <a:t>Level of the students and student experience with online learning</a:t>
            </a:r>
          </a:p>
          <a:p>
            <a:r>
              <a:rPr lang="en-US" sz="3800">
                <a:latin typeface="Arial Nova" panose="020B0504020202020204" pitchFamily="34" charset="0"/>
                <a:cs typeface="Calibri"/>
              </a:rPr>
              <a:t>Time in the semester </a:t>
            </a:r>
          </a:p>
          <a:p>
            <a:pPr lvl="1"/>
            <a:r>
              <a:rPr lang="en-US" sz="3800">
                <a:latin typeface="Arial Nova" panose="020B0504020202020204" pitchFamily="34" charset="0"/>
                <a:cs typeface="Calibri"/>
              </a:rPr>
              <a:t>Early in the course students may need more content presented in class</a:t>
            </a:r>
          </a:p>
          <a:p>
            <a:pPr lvl="1"/>
            <a:r>
              <a:rPr lang="en-US" sz="3800">
                <a:latin typeface="Arial Nova" panose="020B0504020202020204" pitchFamily="34" charset="0"/>
                <a:cs typeface="Calibri"/>
              </a:rPr>
              <a:t>Later students can manage more self-directed learning and may enjoy opportunities to become more independent learners</a:t>
            </a:r>
          </a:p>
          <a:p>
            <a:r>
              <a:rPr lang="en-US" sz="3800">
                <a:latin typeface="Arial Nova" panose="020B0504020202020204" pitchFamily="34" charset="0"/>
                <a:cs typeface="Calibri"/>
              </a:rPr>
              <a:t>How to gradually remove scaffolding</a:t>
            </a:r>
          </a:p>
          <a:p>
            <a:pPr lvl="1"/>
            <a:endParaRPr lang="en-US">
              <a:cs typeface="Calibri"/>
            </a:endParaRPr>
          </a:p>
          <a:p>
            <a:endParaRPr lang="en-US">
              <a:cs typeface="Calibri"/>
            </a:endParaRPr>
          </a:p>
        </p:txBody>
      </p:sp>
    </p:spTree>
    <p:extLst>
      <p:ext uri="{BB962C8B-B14F-4D97-AF65-F5344CB8AC3E}">
        <p14:creationId xmlns:p14="http://schemas.microsoft.com/office/powerpoint/2010/main" val="259205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9864-302D-4B73-8E46-20DCD2B3320F}"/>
              </a:ext>
            </a:extLst>
          </p:cNvPr>
          <p:cNvSpPr>
            <a:spLocks noGrp="1"/>
          </p:cNvSpPr>
          <p:nvPr>
            <p:ph type="title"/>
          </p:nvPr>
        </p:nvSpPr>
        <p:spPr/>
        <p:txBody>
          <a:bodyPr/>
          <a:lstStyle/>
          <a:p>
            <a:r>
              <a:rPr lang="en-US">
                <a:cs typeface="Calibri Light"/>
              </a:rPr>
              <a:t>Ratios: Synchronous/Asynchronous</a:t>
            </a:r>
            <a:endParaRPr lang="en-US"/>
          </a:p>
        </p:txBody>
      </p:sp>
      <p:graphicFrame>
        <p:nvGraphicFramePr>
          <p:cNvPr id="26" name="Diagram 26">
            <a:extLst>
              <a:ext uri="{FF2B5EF4-FFF2-40B4-BE49-F238E27FC236}">
                <a16:creationId xmlns:a16="http://schemas.microsoft.com/office/drawing/2014/main" id="{76FA5190-B4D0-440E-9F4C-0147353D9651}"/>
              </a:ext>
            </a:extLst>
          </p:cNvPr>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829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graphicEl>
                                              <a:dgm id="{0A39CA07-A588-4CC8-89B2-18CE324D2D3A}"/>
                                            </p:graphicEl>
                                          </p:spTgt>
                                        </p:tgtEl>
                                        <p:attrNameLst>
                                          <p:attrName>style.visibility</p:attrName>
                                        </p:attrNameLst>
                                      </p:cBhvr>
                                      <p:to>
                                        <p:strVal val="visible"/>
                                      </p:to>
                                    </p:set>
                                    <p:animEffect transition="in" filter="fade">
                                      <p:cBhvr>
                                        <p:cTn id="7" dur="500"/>
                                        <p:tgtEl>
                                          <p:spTgt spid="26">
                                            <p:graphicEl>
                                              <a:dgm id="{0A39CA07-A588-4CC8-89B2-18CE324D2D3A}"/>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graphicEl>
                                              <a:dgm id="{F882C9D9-A7FD-4361-A3B3-4B5B3A663E2C}"/>
                                            </p:graphicEl>
                                          </p:spTgt>
                                        </p:tgtEl>
                                        <p:attrNameLst>
                                          <p:attrName>style.visibility</p:attrName>
                                        </p:attrNameLst>
                                      </p:cBhvr>
                                      <p:to>
                                        <p:strVal val="visible"/>
                                      </p:to>
                                    </p:set>
                                    <p:animEffect transition="in" filter="fade">
                                      <p:cBhvr>
                                        <p:cTn id="11" dur="500"/>
                                        <p:tgtEl>
                                          <p:spTgt spid="26">
                                            <p:graphicEl>
                                              <a:dgm id="{F882C9D9-A7FD-4361-A3B3-4B5B3A663E2C}"/>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graphicEl>
                                              <a:dgm id="{51A6F00F-8B9A-458C-8E6C-3166F1C5ECCC}"/>
                                            </p:graphicEl>
                                          </p:spTgt>
                                        </p:tgtEl>
                                        <p:attrNameLst>
                                          <p:attrName>style.visibility</p:attrName>
                                        </p:attrNameLst>
                                      </p:cBhvr>
                                      <p:to>
                                        <p:strVal val="visible"/>
                                      </p:to>
                                    </p:set>
                                    <p:animEffect transition="in" filter="fade">
                                      <p:cBhvr>
                                        <p:cTn id="15" dur="500"/>
                                        <p:tgtEl>
                                          <p:spTgt spid="26">
                                            <p:graphicEl>
                                              <a:dgm id="{51A6F00F-8B9A-458C-8E6C-3166F1C5ECCC}"/>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graphicEl>
                                              <a:dgm id="{6336BCC6-1F63-40B9-B925-569CE0BC7AC1}"/>
                                            </p:graphicEl>
                                          </p:spTgt>
                                        </p:tgtEl>
                                        <p:attrNameLst>
                                          <p:attrName>style.visibility</p:attrName>
                                        </p:attrNameLst>
                                      </p:cBhvr>
                                      <p:to>
                                        <p:strVal val="visible"/>
                                      </p:to>
                                    </p:set>
                                    <p:animEffect transition="in" filter="fade">
                                      <p:cBhvr>
                                        <p:cTn id="19" dur="500"/>
                                        <p:tgtEl>
                                          <p:spTgt spid="26">
                                            <p:graphicEl>
                                              <a:dgm id="{6336BCC6-1F63-40B9-B925-569CE0BC7AC1}"/>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graphicEl>
                                              <a:dgm id="{A9029219-704B-43C5-A9D1-AF3E4329C8D7}"/>
                                            </p:graphicEl>
                                          </p:spTgt>
                                        </p:tgtEl>
                                        <p:attrNameLst>
                                          <p:attrName>style.visibility</p:attrName>
                                        </p:attrNameLst>
                                      </p:cBhvr>
                                      <p:to>
                                        <p:strVal val="visible"/>
                                      </p:to>
                                    </p:set>
                                    <p:animEffect transition="in" filter="fade">
                                      <p:cBhvr>
                                        <p:cTn id="23" dur="500"/>
                                        <p:tgtEl>
                                          <p:spTgt spid="26">
                                            <p:graphicEl>
                                              <a:dgm id="{A9029219-704B-43C5-A9D1-AF3E4329C8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D420E-BC38-4141-9A82-391FB90EB49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600" kern="1200">
                <a:solidFill>
                  <a:srgbClr val="FFFFFF"/>
                </a:solidFill>
                <a:latin typeface="+mj-lt"/>
                <a:ea typeface="+mj-ea"/>
                <a:cs typeface="+mj-cs"/>
              </a:rPr>
              <a:t>Factors to consider for the right blend of time</a:t>
            </a:r>
          </a:p>
        </p:txBody>
      </p:sp>
      <p:graphicFrame>
        <p:nvGraphicFramePr>
          <p:cNvPr id="5" name="Content Placeholder 4">
            <a:extLst>
              <a:ext uri="{FF2B5EF4-FFF2-40B4-BE49-F238E27FC236}">
                <a16:creationId xmlns:a16="http://schemas.microsoft.com/office/drawing/2014/main" id="{6BA33610-3010-44ED-AB32-78D36D5EBAA3}"/>
              </a:ext>
            </a:extLst>
          </p:cNvPr>
          <p:cNvGraphicFramePr>
            <a:graphicFrameLocks noGrp="1"/>
          </p:cNvGraphicFramePr>
          <p:nvPr>
            <p:ph idx="1"/>
            <p:extLst>
              <p:ext uri="{D42A27DB-BD31-4B8C-83A1-F6EECF244321}">
                <p14:modId xmlns:p14="http://schemas.microsoft.com/office/powerpoint/2010/main" val="1320393818"/>
              </p:ext>
            </p:extLst>
          </p:nvPr>
        </p:nvGraphicFramePr>
        <p:xfrm>
          <a:off x="4031225" y="73741"/>
          <a:ext cx="7138421" cy="6330300"/>
        </p:xfrm>
        <a:graphic>
          <a:graphicData uri="http://schemas.openxmlformats.org/drawingml/2006/table">
            <a:tbl>
              <a:tblPr firstRow="1" bandRow="1">
                <a:noFill/>
                <a:tableStyleId>{5C22544A-7EE6-4342-B048-85BDC9FD1C3A}</a:tableStyleId>
              </a:tblPr>
              <a:tblGrid>
                <a:gridCol w="3961656">
                  <a:extLst>
                    <a:ext uri="{9D8B030D-6E8A-4147-A177-3AD203B41FA5}">
                      <a16:colId xmlns:a16="http://schemas.microsoft.com/office/drawing/2014/main" val="915205580"/>
                    </a:ext>
                  </a:extLst>
                </a:gridCol>
                <a:gridCol w="3176765">
                  <a:extLst>
                    <a:ext uri="{9D8B030D-6E8A-4147-A177-3AD203B41FA5}">
                      <a16:colId xmlns:a16="http://schemas.microsoft.com/office/drawing/2014/main" val="1257837853"/>
                    </a:ext>
                  </a:extLst>
                </a:gridCol>
              </a:tblGrid>
              <a:tr h="540573">
                <a:tc>
                  <a:txBody>
                    <a:bodyPr/>
                    <a:lstStyle/>
                    <a:p>
                      <a:pPr algn="l" rtl="0" fontAlgn="base"/>
                      <a:r>
                        <a:rPr lang="en-US" sz="1800">
                          <a:solidFill>
                            <a:schemeClr val="tx1">
                              <a:lumMod val="75000"/>
                              <a:lumOff val="25000"/>
                            </a:schemeClr>
                          </a:solidFill>
                          <a:effectLst/>
                        </a:rPr>
                        <a:t>Course context </a:t>
                      </a:r>
                      <a:endParaRPr lang="en-US" sz="1800" b="0" i="0">
                        <a:solidFill>
                          <a:schemeClr val="tx1">
                            <a:lumMod val="75000"/>
                            <a:lumOff val="25000"/>
                          </a:schemeClr>
                        </a:solidFill>
                        <a:effectLst/>
                      </a:endParaRPr>
                    </a:p>
                  </a:txBody>
                  <a:tcPr marL="224040" marR="134424" marT="134424" marB="134424">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l" rtl="0" fontAlgn="base"/>
                      <a:r>
                        <a:rPr lang="en-US" sz="1800">
                          <a:solidFill>
                            <a:schemeClr val="tx1">
                              <a:lumMod val="75000"/>
                              <a:lumOff val="25000"/>
                            </a:schemeClr>
                          </a:solidFill>
                          <a:effectLst/>
                        </a:rPr>
                        <a:t>Students’ context </a:t>
                      </a:r>
                      <a:endParaRPr lang="en-US" sz="1800" b="0" i="0">
                        <a:solidFill>
                          <a:schemeClr val="tx1">
                            <a:lumMod val="75000"/>
                            <a:lumOff val="25000"/>
                          </a:schemeClr>
                        </a:solidFill>
                        <a:effectLst/>
                      </a:endParaRPr>
                    </a:p>
                  </a:txBody>
                  <a:tcPr marL="224040" marR="134424" marT="134424" marB="134424">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85273119"/>
                  </a:ext>
                </a:extLst>
              </a:tr>
              <a:tr h="741357">
                <a:tc>
                  <a:txBody>
                    <a:bodyPr/>
                    <a:lstStyle/>
                    <a:p>
                      <a:pPr algn="l" rtl="0" fontAlgn="base"/>
                      <a:r>
                        <a:rPr lang="en-US" sz="1800">
                          <a:solidFill>
                            <a:schemeClr val="tx1">
                              <a:lumMod val="75000"/>
                              <a:lumOff val="25000"/>
                            </a:schemeClr>
                          </a:solidFill>
                          <a:effectLst/>
                        </a:rPr>
                        <a:t>Institution/Program mandates on online learning </a:t>
                      </a:r>
                      <a:endParaRPr lang="en-US" sz="1800" b="0" i="0">
                        <a:solidFill>
                          <a:schemeClr val="tx1">
                            <a:lumMod val="75000"/>
                            <a:lumOff val="25000"/>
                          </a:schemeClr>
                        </a:solidFill>
                        <a:effectLst/>
                      </a:endParaRPr>
                    </a:p>
                  </a:txBody>
                  <a:tcPr marL="224040" marR="116501" marT="116501" marB="116501">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l" rtl="0" fontAlgn="base"/>
                      <a:r>
                        <a:rPr lang="en-US" sz="1800">
                          <a:solidFill>
                            <a:schemeClr val="tx1">
                              <a:lumMod val="75000"/>
                              <a:lumOff val="25000"/>
                            </a:schemeClr>
                          </a:solidFill>
                          <a:effectLst/>
                        </a:rPr>
                        <a:t>Language level/ </a:t>
                      </a:r>
                      <a:endParaRPr lang="en-US" sz="1800" b="0" i="0">
                        <a:solidFill>
                          <a:schemeClr val="tx1">
                            <a:lumMod val="75000"/>
                            <a:lumOff val="25000"/>
                          </a:schemeClr>
                        </a:solidFill>
                        <a:effectLst/>
                      </a:endParaRPr>
                    </a:p>
                  </a:txBody>
                  <a:tcPr marL="224040" marR="116501" marT="116501" marB="116501">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495284098"/>
                  </a:ext>
                </a:extLst>
              </a:tr>
              <a:tr h="988477">
                <a:tc>
                  <a:txBody>
                    <a:bodyPr/>
                    <a:lstStyle/>
                    <a:p>
                      <a:pPr algn="l" rtl="0" fontAlgn="base"/>
                      <a:r>
                        <a:rPr lang="en-US" sz="1800">
                          <a:solidFill>
                            <a:schemeClr val="tx1">
                              <a:lumMod val="75000"/>
                              <a:lumOff val="25000"/>
                            </a:schemeClr>
                          </a:solidFill>
                          <a:effectLst/>
                        </a:rPr>
                        <a:t>Time allotment for the course </a:t>
                      </a:r>
                      <a:endParaRPr lang="en-US" sz="1800" b="0" i="0">
                        <a:solidFill>
                          <a:schemeClr val="tx1">
                            <a:lumMod val="75000"/>
                            <a:lumOff val="25000"/>
                          </a:schemeClr>
                        </a:solidFill>
                        <a:effectLst/>
                      </a:endParaRPr>
                    </a:p>
                  </a:txBody>
                  <a:tcPr marL="224040" marR="116501" marT="116501" marB="116501">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rtl="0" fontAlgn="base"/>
                      <a:r>
                        <a:rPr lang="en-US" sz="1800">
                          <a:solidFill>
                            <a:schemeClr val="tx1">
                              <a:lumMod val="75000"/>
                              <a:lumOff val="25000"/>
                            </a:schemeClr>
                          </a:solidFill>
                          <a:effectLst/>
                        </a:rPr>
                        <a:t>Experience with technology and the technology available to them </a:t>
                      </a:r>
                      <a:endParaRPr lang="en-US" sz="1800" b="0" i="0">
                        <a:solidFill>
                          <a:schemeClr val="tx1">
                            <a:lumMod val="75000"/>
                            <a:lumOff val="25000"/>
                          </a:schemeClr>
                        </a:solidFill>
                        <a:effectLst/>
                      </a:endParaRPr>
                    </a:p>
                  </a:txBody>
                  <a:tcPr marL="224040" marR="116501" marT="116501" marB="116501">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973702663"/>
                  </a:ext>
                </a:extLst>
              </a:tr>
              <a:tr h="1791613">
                <a:tc>
                  <a:txBody>
                    <a:bodyPr/>
                    <a:lstStyle/>
                    <a:p>
                      <a:pPr algn="l" rtl="0" fontAlgn="base"/>
                      <a:r>
                        <a:rPr lang="en-US" sz="1800">
                          <a:solidFill>
                            <a:schemeClr val="tx1">
                              <a:lumMod val="75000"/>
                              <a:lumOff val="25000"/>
                            </a:schemeClr>
                          </a:solidFill>
                          <a:effectLst/>
                        </a:rPr>
                        <a:t>Learning modality-online asynchronous, video conferencing, face-to-face without social distancing, face-to-face with social distancing, room size for face-to-face </a:t>
                      </a:r>
                      <a:endParaRPr lang="en-US" sz="1800" b="0" i="0">
                        <a:solidFill>
                          <a:schemeClr val="tx1">
                            <a:lumMod val="75000"/>
                            <a:lumOff val="25000"/>
                          </a:schemeClr>
                        </a:solidFill>
                        <a:effectLst/>
                      </a:endParaRPr>
                    </a:p>
                  </a:txBody>
                  <a:tcPr marL="224040" marR="116501" marT="116501" marB="116501">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rtl="0" fontAlgn="base"/>
                      <a:r>
                        <a:rPr lang="en-US" sz="1800">
                          <a:solidFill>
                            <a:schemeClr val="tx1">
                              <a:lumMod val="75000"/>
                              <a:lumOff val="25000"/>
                            </a:schemeClr>
                          </a:solidFill>
                          <a:effectLst/>
                        </a:rPr>
                        <a:t>Ability to self-regulate learning </a:t>
                      </a:r>
                      <a:endParaRPr lang="en-US" sz="1800" b="0" i="0">
                        <a:solidFill>
                          <a:schemeClr val="tx1">
                            <a:lumMod val="75000"/>
                            <a:lumOff val="25000"/>
                          </a:schemeClr>
                        </a:solidFill>
                        <a:effectLst/>
                      </a:endParaRPr>
                    </a:p>
                  </a:txBody>
                  <a:tcPr marL="224040" marR="116501" marT="116501" marB="116501">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545561626"/>
                  </a:ext>
                </a:extLst>
              </a:tr>
              <a:tr h="478793">
                <a:tc>
                  <a:txBody>
                    <a:bodyPr/>
                    <a:lstStyle/>
                    <a:p>
                      <a:pPr algn="l" rtl="0" fontAlgn="base"/>
                      <a:r>
                        <a:rPr lang="en-US" sz="1800">
                          <a:solidFill>
                            <a:schemeClr val="tx1">
                              <a:lumMod val="75000"/>
                              <a:lumOff val="25000"/>
                            </a:schemeClr>
                          </a:solidFill>
                          <a:effectLst/>
                        </a:rPr>
                        <a:t>Size of the class </a:t>
                      </a:r>
                      <a:endParaRPr lang="en-US" sz="1800" b="0" i="0">
                        <a:solidFill>
                          <a:schemeClr val="tx1">
                            <a:lumMod val="75000"/>
                            <a:lumOff val="25000"/>
                          </a:schemeClr>
                        </a:solidFill>
                        <a:effectLst/>
                      </a:endParaRPr>
                    </a:p>
                  </a:txBody>
                  <a:tcPr marL="224040" marR="116501" marT="116501" marB="116501">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rtl="0" fontAlgn="base"/>
                      <a:r>
                        <a:rPr lang="en-US" sz="1800">
                          <a:solidFill>
                            <a:schemeClr val="tx1">
                              <a:lumMod val="75000"/>
                              <a:lumOff val="25000"/>
                            </a:schemeClr>
                          </a:solidFill>
                          <a:effectLst/>
                        </a:rPr>
                        <a:t>Age </a:t>
                      </a:r>
                      <a:endParaRPr lang="en-US" sz="1800" b="0" i="0">
                        <a:solidFill>
                          <a:schemeClr val="tx1">
                            <a:lumMod val="75000"/>
                            <a:lumOff val="25000"/>
                          </a:schemeClr>
                        </a:solidFill>
                        <a:effectLst/>
                      </a:endParaRPr>
                    </a:p>
                  </a:txBody>
                  <a:tcPr marL="224040" marR="116501" marT="116501" marB="116501">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808191840"/>
                  </a:ext>
                </a:extLst>
              </a:tr>
              <a:tr h="741357">
                <a:tc>
                  <a:txBody>
                    <a:bodyPr/>
                    <a:lstStyle/>
                    <a:p>
                      <a:pPr algn="l" rtl="0" fontAlgn="base"/>
                      <a:r>
                        <a:rPr lang="en-US" sz="1800">
                          <a:solidFill>
                            <a:schemeClr val="tx1">
                              <a:lumMod val="75000"/>
                              <a:lumOff val="25000"/>
                            </a:schemeClr>
                          </a:solidFill>
                          <a:effectLst/>
                        </a:rPr>
                        <a:t>Delivery style- lecture, conversation, collaboration </a:t>
                      </a:r>
                      <a:endParaRPr lang="en-US" sz="1800" b="0" i="0">
                        <a:solidFill>
                          <a:schemeClr val="tx1">
                            <a:lumMod val="75000"/>
                            <a:lumOff val="25000"/>
                          </a:schemeClr>
                        </a:solidFill>
                        <a:effectLst/>
                      </a:endParaRPr>
                    </a:p>
                  </a:txBody>
                  <a:tcPr marL="224040" marR="116501" marT="116501" marB="116501">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rtl="0" fontAlgn="base"/>
                      <a:r>
                        <a:rPr lang="en-US" sz="1800">
                          <a:solidFill>
                            <a:schemeClr val="tx1">
                              <a:lumMod val="75000"/>
                              <a:lumOff val="25000"/>
                            </a:schemeClr>
                          </a:solidFill>
                          <a:effectLst/>
                        </a:rPr>
                        <a:t>Educational level </a:t>
                      </a:r>
                      <a:endParaRPr lang="en-US" sz="1800" b="0" i="0">
                        <a:solidFill>
                          <a:schemeClr val="tx1">
                            <a:lumMod val="75000"/>
                            <a:lumOff val="25000"/>
                          </a:schemeClr>
                        </a:solidFill>
                        <a:effectLst/>
                      </a:endParaRPr>
                    </a:p>
                  </a:txBody>
                  <a:tcPr marL="224040" marR="116501" marT="116501" marB="116501">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821181520"/>
                  </a:ext>
                </a:extLst>
              </a:tr>
              <a:tr h="725913">
                <a:tc>
                  <a:txBody>
                    <a:bodyPr/>
                    <a:lstStyle/>
                    <a:p>
                      <a:pPr algn="l" rtl="0" fontAlgn="base"/>
                      <a:r>
                        <a:rPr lang="en-US" sz="1800">
                          <a:solidFill>
                            <a:schemeClr val="tx1">
                              <a:lumMod val="75000"/>
                              <a:lumOff val="25000"/>
                            </a:schemeClr>
                          </a:solidFill>
                          <a:effectLst/>
                        </a:rPr>
                        <a:t>Types of materials available (online, hard copies) </a:t>
                      </a:r>
                      <a:endParaRPr lang="en-US" sz="1800" b="0" i="0">
                        <a:solidFill>
                          <a:schemeClr val="tx1">
                            <a:lumMod val="75000"/>
                            <a:lumOff val="25000"/>
                          </a:schemeClr>
                        </a:solidFill>
                        <a:effectLst/>
                      </a:endParaRPr>
                    </a:p>
                  </a:txBody>
                  <a:tcPr marL="224040" marR="116501" marT="116501" marB="116501">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l" rtl="0" fontAlgn="base"/>
                      <a:endParaRPr lang="en-US" sz="1800" b="0" i="0">
                        <a:solidFill>
                          <a:schemeClr val="tx1">
                            <a:lumMod val="75000"/>
                            <a:lumOff val="25000"/>
                          </a:schemeClr>
                        </a:solidFill>
                        <a:effectLst/>
                        <a:latin typeface="Calibri"/>
                      </a:endParaRPr>
                    </a:p>
                  </a:txBody>
                  <a:tcPr marL="224040" marR="116501" marT="116501" marB="116501">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813422504"/>
                  </a:ext>
                </a:extLst>
              </a:tr>
            </a:tbl>
          </a:graphicData>
        </a:graphic>
      </p:graphicFrame>
    </p:spTree>
    <p:extLst>
      <p:ext uri="{BB962C8B-B14F-4D97-AF65-F5344CB8AC3E}">
        <p14:creationId xmlns:p14="http://schemas.microsoft.com/office/powerpoint/2010/main" val="5281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5116A-6D98-4460-A41C-C94587ABD3A1}"/>
              </a:ext>
            </a:extLst>
          </p:cNvPr>
          <p:cNvSpPr>
            <a:spLocks noGrp="1"/>
          </p:cNvSpPr>
          <p:nvPr>
            <p:ph type="title"/>
          </p:nvPr>
        </p:nvSpPr>
        <p:spPr>
          <a:xfrm>
            <a:off x="556532" y="643467"/>
            <a:ext cx="11210925" cy="744836"/>
          </a:xfrm>
        </p:spPr>
        <p:txBody>
          <a:bodyPr vert="horz" lIns="91440" tIns="45720" rIns="91440" bIns="45720" rtlCol="0" anchor="ctr">
            <a:normAutofit/>
          </a:bodyPr>
          <a:lstStyle/>
          <a:p>
            <a:r>
              <a:rPr lang="en-US" sz="3200">
                <a:solidFill>
                  <a:schemeClr val="bg1"/>
                </a:solidFill>
              </a:rPr>
              <a:t> </a:t>
            </a:r>
            <a:r>
              <a:rPr lang="en-US" sz="3200"/>
              <a:t>Map Course</a:t>
            </a:r>
            <a:r>
              <a:rPr lang="en-US" sz="3200" kern="1200">
                <a:solidFill>
                  <a:srgbClr val="000000"/>
                </a:solidFill>
                <a:latin typeface="+mj-lt"/>
                <a:ea typeface="+mj-ea"/>
                <a:cs typeface="+mj-cs"/>
              </a:rPr>
              <a:t> </a:t>
            </a:r>
            <a:r>
              <a:rPr lang="en-US" sz="3200">
                <a:solidFill>
                  <a:srgbClr val="000000"/>
                </a:solidFill>
              </a:rPr>
              <a:t>Elements</a:t>
            </a:r>
            <a:r>
              <a:rPr lang="en-US" sz="3200">
                <a:solidFill>
                  <a:schemeClr val="bg1"/>
                </a:solidFill>
              </a:rPr>
              <a:t> </a:t>
            </a:r>
            <a:r>
              <a:rPr lang="en-US" sz="3200" kern="1200">
                <a:latin typeface="+mj-lt"/>
                <a:ea typeface="+mj-ea"/>
                <a:cs typeface="+mj-cs"/>
              </a:rPr>
              <a:t>Mapping</a:t>
            </a:r>
            <a:endParaRPr lang="en-US" sz="3200" kern="1200">
              <a:latin typeface="+mj-lt"/>
              <a:cs typeface="Arial"/>
            </a:endParaRPr>
          </a:p>
        </p:txBody>
      </p:sp>
      <p:graphicFrame>
        <p:nvGraphicFramePr>
          <p:cNvPr id="5" name="Content Placeholder 4">
            <a:extLst>
              <a:ext uri="{FF2B5EF4-FFF2-40B4-BE49-F238E27FC236}">
                <a16:creationId xmlns:a16="http://schemas.microsoft.com/office/drawing/2014/main" id="{852F5324-51C1-448B-B1E1-2CEDE261A922}"/>
              </a:ext>
            </a:extLst>
          </p:cNvPr>
          <p:cNvGraphicFramePr>
            <a:graphicFrameLocks noGrp="1"/>
          </p:cNvGraphicFramePr>
          <p:nvPr>
            <p:ph idx="1"/>
            <p:extLst>
              <p:ext uri="{D42A27DB-BD31-4B8C-83A1-F6EECF244321}">
                <p14:modId xmlns:p14="http://schemas.microsoft.com/office/powerpoint/2010/main" val="3460365534"/>
              </p:ext>
            </p:extLst>
          </p:nvPr>
        </p:nvGraphicFramePr>
        <p:xfrm>
          <a:off x="643467" y="2821577"/>
          <a:ext cx="10905064" cy="2101501"/>
        </p:xfrm>
        <a:graphic>
          <a:graphicData uri="http://schemas.openxmlformats.org/drawingml/2006/table">
            <a:tbl>
              <a:tblPr firstRow="1" bandRow="1">
                <a:tableStyleId>{8799B23B-EC83-4686-B30A-512413B5E67A}</a:tableStyleId>
              </a:tblPr>
              <a:tblGrid>
                <a:gridCol w="1133463">
                  <a:extLst>
                    <a:ext uri="{9D8B030D-6E8A-4147-A177-3AD203B41FA5}">
                      <a16:colId xmlns:a16="http://schemas.microsoft.com/office/drawing/2014/main" val="749756646"/>
                    </a:ext>
                  </a:extLst>
                </a:gridCol>
                <a:gridCol w="2026957">
                  <a:extLst>
                    <a:ext uri="{9D8B030D-6E8A-4147-A177-3AD203B41FA5}">
                      <a16:colId xmlns:a16="http://schemas.microsoft.com/office/drawing/2014/main" val="1316508155"/>
                    </a:ext>
                  </a:extLst>
                </a:gridCol>
                <a:gridCol w="1393722">
                  <a:extLst>
                    <a:ext uri="{9D8B030D-6E8A-4147-A177-3AD203B41FA5}">
                      <a16:colId xmlns:a16="http://schemas.microsoft.com/office/drawing/2014/main" val="2005920733"/>
                    </a:ext>
                  </a:extLst>
                </a:gridCol>
                <a:gridCol w="1692377">
                  <a:extLst>
                    <a:ext uri="{9D8B030D-6E8A-4147-A177-3AD203B41FA5}">
                      <a16:colId xmlns:a16="http://schemas.microsoft.com/office/drawing/2014/main" val="71980354"/>
                    </a:ext>
                  </a:extLst>
                </a:gridCol>
                <a:gridCol w="1562650">
                  <a:extLst>
                    <a:ext uri="{9D8B030D-6E8A-4147-A177-3AD203B41FA5}">
                      <a16:colId xmlns:a16="http://schemas.microsoft.com/office/drawing/2014/main" val="504661377"/>
                    </a:ext>
                  </a:extLst>
                </a:gridCol>
                <a:gridCol w="1609417">
                  <a:extLst>
                    <a:ext uri="{9D8B030D-6E8A-4147-A177-3AD203B41FA5}">
                      <a16:colId xmlns:a16="http://schemas.microsoft.com/office/drawing/2014/main" val="2418684150"/>
                    </a:ext>
                  </a:extLst>
                </a:gridCol>
                <a:gridCol w="1486478">
                  <a:extLst>
                    <a:ext uri="{9D8B030D-6E8A-4147-A177-3AD203B41FA5}">
                      <a16:colId xmlns:a16="http://schemas.microsoft.com/office/drawing/2014/main" val="1162807824"/>
                    </a:ext>
                  </a:extLst>
                </a:gridCol>
              </a:tblGrid>
              <a:tr h="1507199">
                <a:tc>
                  <a:txBody>
                    <a:bodyPr/>
                    <a:lstStyle/>
                    <a:p>
                      <a:pPr algn="l" rtl="0" fontAlgn="base"/>
                      <a:r>
                        <a:rPr lang="en-US" sz="1800">
                          <a:effectLst/>
                        </a:rPr>
                        <a:t>Module </a:t>
                      </a:r>
                    </a:p>
                  </a:txBody>
                  <a:tcPr marL="91902" marR="91902" marT="45951" marB="45951"/>
                </a:tc>
                <a:tc>
                  <a:txBody>
                    <a:bodyPr/>
                    <a:lstStyle/>
                    <a:p>
                      <a:pPr algn="l" rtl="0" fontAlgn="base"/>
                      <a:r>
                        <a:rPr lang="en-US" sz="1800">
                          <a:effectLst/>
                        </a:rPr>
                        <a:t>Module Learning Objectives  </a:t>
                      </a:r>
                      <a:br>
                        <a:rPr lang="en-US" sz="1800">
                          <a:effectLst/>
                        </a:rPr>
                      </a:br>
                      <a:r>
                        <a:rPr lang="en-US" sz="1800">
                          <a:effectLst/>
                        </a:rPr>
                        <a:t> </a:t>
                      </a:r>
                      <a:endParaRPr lang="en-US" sz="1800" b="0" i="0">
                        <a:effectLst/>
                      </a:endParaRPr>
                    </a:p>
                  </a:txBody>
                  <a:tcPr marL="91902" marR="91902" marT="45951" marB="45951"/>
                </a:tc>
                <a:tc>
                  <a:txBody>
                    <a:bodyPr/>
                    <a:lstStyle/>
                    <a:p>
                      <a:pPr algn="l" rtl="0" fontAlgn="base"/>
                      <a:r>
                        <a:rPr lang="en-US" sz="1800">
                          <a:effectLst/>
                        </a:rPr>
                        <a:t>CCO Objectives  </a:t>
                      </a:r>
                      <a:br>
                        <a:rPr lang="en-US" sz="1800">
                          <a:effectLst/>
                        </a:rPr>
                      </a:br>
                      <a:r>
                        <a:rPr lang="en-US" sz="1800">
                          <a:effectLst/>
                        </a:rPr>
                        <a:t> </a:t>
                      </a:r>
                      <a:endParaRPr lang="en-US" sz="1800" b="0" i="0">
                        <a:effectLst/>
                      </a:endParaRPr>
                    </a:p>
                  </a:txBody>
                  <a:tcPr marL="91902" marR="91902" marT="45951" marB="45951"/>
                </a:tc>
                <a:tc>
                  <a:txBody>
                    <a:bodyPr/>
                    <a:lstStyle/>
                    <a:p>
                      <a:pPr algn="l" rtl="0" fontAlgn="base"/>
                      <a:r>
                        <a:rPr lang="en-US" sz="1800">
                          <a:effectLst/>
                        </a:rPr>
                        <a:t>Assessments </a:t>
                      </a:r>
                    </a:p>
                    <a:p>
                      <a:pPr algn="l" rtl="0" fontAlgn="base"/>
                      <a:endParaRPr lang="en-US" sz="1800" b="0" i="0">
                        <a:effectLst/>
                      </a:endParaRPr>
                    </a:p>
                  </a:txBody>
                  <a:tcPr marL="91902" marR="91902" marT="45951" marB="45951"/>
                </a:tc>
                <a:tc>
                  <a:txBody>
                    <a:bodyPr/>
                    <a:lstStyle/>
                    <a:p>
                      <a:pPr algn="l" rtl="0" fontAlgn="base"/>
                      <a:r>
                        <a:rPr lang="en-US" sz="1800">
                          <a:effectLst/>
                        </a:rPr>
                        <a:t>Instructional Materials  </a:t>
                      </a:r>
                    </a:p>
                    <a:p>
                      <a:pPr algn="l" rtl="0" fontAlgn="base"/>
                      <a:endParaRPr lang="en-US" sz="1800" b="0" i="0">
                        <a:effectLst/>
                      </a:endParaRPr>
                    </a:p>
                  </a:txBody>
                  <a:tcPr marL="91902" marR="91902" marT="45951" marB="45951"/>
                </a:tc>
                <a:tc>
                  <a:txBody>
                    <a:bodyPr/>
                    <a:lstStyle/>
                    <a:p>
                      <a:pPr algn="l" rtl="0" fontAlgn="base"/>
                      <a:r>
                        <a:rPr lang="en-US" sz="1800">
                          <a:effectLst/>
                        </a:rPr>
                        <a:t>Course Activities and Learner Interaction </a:t>
                      </a:r>
                    </a:p>
                    <a:p>
                      <a:pPr algn="l" rtl="0" fontAlgn="base"/>
                      <a:endParaRPr lang="en-US" sz="1800" b="0" i="0">
                        <a:effectLst/>
                      </a:endParaRPr>
                    </a:p>
                  </a:txBody>
                  <a:tcPr marL="91902" marR="91902" marT="45951" marB="45951"/>
                </a:tc>
                <a:tc>
                  <a:txBody>
                    <a:bodyPr/>
                    <a:lstStyle/>
                    <a:p>
                      <a:pPr algn="l" rtl="0" fontAlgn="base"/>
                      <a:r>
                        <a:rPr lang="en-US" sz="1800">
                          <a:effectLst/>
                        </a:rPr>
                        <a:t>Technology </a:t>
                      </a:r>
                    </a:p>
                    <a:p>
                      <a:pPr algn="l" rtl="0" fontAlgn="base"/>
                      <a:endParaRPr lang="en-US" sz="1800">
                        <a:effectLst/>
                      </a:endParaRPr>
                    </a:p>
                    <a:p>
                      <a:pPr algn="l" rtl="0" fontAlgn="base"/>
                      <a:r>
                        <a:rPr lang="en-US" sz="1800">
                          <a:effectLst/>
                        </a:rPr>
                        <a:t>  </a:t>
                      </a:r>
                      <a:endParaRPr lang="en-US" sz="1800" b="0" i="0">
                        <a:effectLst/>
                      </a:endParaRPr>
                    </a:p>
                  </a:txBody>
                  <a:tcPr marL="91902" marR="91902" marT="45951" marB="45951"/>
                </a:tc>
                <a:extLst>
                  <a:ext uri="{0D108BD9-81ED-4DB2-BD59-A6C34878D82A}">
                    <a16:rowId xmlns:a16="http://schemas.microsoft.com/office/drawing/2014/main" val="3916260826"/>
                  </a:ext>
                </a:extLst>
              </a:tr>
              <a:tr h="297151">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extLst>
                  <a:ext uri="{0D108BD9-81ED-4DB2-BD59-A6C34878D82A}">
                    <a16:rowId xmlns:a16="http://schemas.microsoft.com/office/drawing/2014/main" val="1683717403"/>
                  </a:ext>
                </a:extLst>
              </a:tr>
              <a:tr h="297151">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tc>
                  <a:txBody>
                    <a:bodyPr/>
                    <a:lstStyle/>
                    <a:p>
                      <a:pPr algn="l" rtl="0" fontAlgn="base"/>
                      <a:r>
                        <a:rPr lang="en-US" sz="1100">
                          <a:effectLst/>
                        </a:rPr>
                        <a:t>  </a:t>
                      </a:r>
                      <a:endParaRPr lang="en-US" sz="1800" b="0" i="0">
                        <a:effectLst/>
                      </a:endParaRPr>
                    </a:p>
                  </a:txBody>
                  <a:tcPr marL="91902" marR="91902" marT="45951" marB="45951"/>
                </a:tc>
                <a:extLst>
                  <a:ext uri="{0D108BD9-81ED-4DB2-BD59-A6C34878D82A}">
                    <a16:rowId xmlns:a16="http://schemas.microsoft.com/office/drawing/2014/main" val="1283182264"/>
                  </a:ext>
                </a:extLst>
              </a:tr>
            </a:tbl>
          </a:graphicData>
        </a:graphic>
      </p:graphicFrame>
    </p:spTree>
    <p:extLst>
      <p:ext uri="{BB962C8B-B14F-4D97-AF65-F5344CB8AC3E}">
        <p14:creationId xmlns:p14="http://schemas.microsoft.com/office/powerpoint/2010/main" val="96791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lose-up of open book against blurred bookshelf background">
            <a:extLst>
              <a:ext uri="{FF2B5EF4-FFF2-40B4-BE49-F238E27FC236}">
                <a16:creationId xmlns:a16="http://schemas.microsoft.com/office/drawing/2014/main" id="{9A15ACD1-CB6D-4BBB-AC00-BE28D49FE60B}"/>
              </a:ext>
            </a:extLst>
          </p:cNvPr>
          <p:cNvPicPr>
            <a:picLocks noChangeAspect="1"/>
          </p:cNvPicPr>
          <p:nvPr/>
        </p:nvPicPr>
        <p:blipFill rotWithShape="1">
          <a:blip r:embed="rId3"/>
          <a:srcRect t="15605" r="-2" b="-2"/>
          <a:stretch/>
        </p:blipFill>
        <p:spPr>
          <a:xfrm>
            <a:off x="412870" y="2447236"/>
            <a:ext cx="4072413" cy="2288298"/>
          </a:xfrm>
          <a:prstGeom prst="rect">
            <a:avLst/>
          </a:prstGeom>
        </p:spPr>
      </p:pic>
      <p:sp>
        <p:nvSpPr>
          <p:cNvPr id="2" name="Title 1">
            <a:extLst>
              <a:ext uri="{FF2B5EF4-FFF2-40B4-BE49-F238E27FC236}">
                <a16:creationId xmlns:a16="http://schemas.microsoft.com/office/drawing/2014/main" id="{726EF432-0B80-4CBD-8883-6BDFD648B567}"/>
              </a:ext>
            </a:extLst>
          </p:cNvPr>
          <p:cNvSpPr>
            <a:spLocks noGrp="1"/>
          </p:cNvSpPr>
          <p:nvPr>
            <p:ph type="title"/>
          </p:nvPr>
        </p:nvSpPr>
        <p:spPr>
          <a:xfrm>
            <a:off x="1071004" y="614585"/>
            <a:ext cx="10049642" cy="920916"/>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t>Example</a:t>
            </a:r>
            <a:endParaRPr lang="en-US" sz="5200">
              <a:cs typeface="Arial"/>
            </a:endParaRPr>
          </a:p>
        </p:txBody>
      </p:sp>
      <p:sp>
        <p:nvSpPr>
          <p:cNvPr id="3" name="Content Placeholder 2">
            <a:extLst>
              <a:ext uri="{FF2B5EF4-FFF2-40B4-BE49-F238E27FC236}">
                <a16:creationId xmlns:a16="http://schemas.microsoft.com/office/drawing/2014/main" id="{23036D8A-6BD7-4E33-B5E4-FA2FF72F0EB1}"/>
              </a:ext>
            </a:extLst>
          </p:cNvPr>
          <p:cNvSpPr>
            <a:spLocks noGrp="1"/>
          </p:cNvSpPr>
          <p:nvPr>
            <p:ph idx="1"/>
          </p:nvPr>
        </p:nvSpPr>
        <p:spPr>
          <a:xfrm>
            <a:off x="1065016" y="1803561"/>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pPr marL="0" indent="0" algn="ctr">
              <a:buNone/>
            </a:pPr>
            <a:r>
              <a:rPr lang="en-US">
                <a:latin typeface="Arial Nova"/>
                <a:cs typeface="Calibri"/>
              </a:rPr>
              <a:t>Let's look at 2 possible </a:t>
            </a:r>
            <a:r>
              <a:rPr lang="en-US">
                <a:latin typeface="Arial Nova"/>
                <a:cs typeface="Calibri"/>
                <a:hlinkClick r:id="rId4">
                  <a:extLst>
                    <a:ext uri="{A12FA001-AC4F-418D-AE19-62706E023703}">
                      <ahyp:hlinkClr xmlns:ahyp="http://schemas.microsoft.com/office/drawing/2018/hyperlinkcolor" val="tx"/>
                    </a:ext>
                  </a:extLst>
                </a:hlinkClick>
              </a:rPr>
              <a:t>scenarios</a:t>
            </a:r>
            <a:r>
              <a:rPr lang="en-US">
                <a:latin typeface="Arial Nova"/>
                <a:cs typeface="Calibri"/>
              </a:rPr>
              <a:t> for an ESL reading lesson.</a:t>
            </a:r>
          </a:p>
        </p:txBody>
      </p:sp>
      <p:pic>
        <p:nvPicPr>
          <p:cNvPr id="4" name="Picture 4" descr="Closeup of hands holding an open book">
            <a:extLst>
              <a:ext uri="{FF2B5EF4-FFF2-40B4-BE49-F238E27FC236}">
                <a16:creationId xmlns:a16="http://schemas.microsoft.com/office/drawing/2014/main" id="{93EAF41B-C89A-4F00-85D6-078842C42E83}"/>
              </a:ext>
            </a:extLst>
          </p:cNvPr>
          <p:cNvPicPr>
            <a:picLocks noChangeAspect="1"/>
          </p:cNvPicPr>
          <p:nvPr/>
        </p:nvPicPr>
        <p:blipFill>
          <a:blip r:embed="rId5"/>
          <a:stretch>
            <a:fillRect/>
          </a:stretch>
        </p:blipFill>
        <p:spPr>
          <a:xfrm>
            <a:off x="4724400" y="3527071"/>
            <a:ext cx="3455065" cy="2290381"/>
          </a:xfrm>
          <a:prstGeom prst="rect">
            <a:avLst/>
          </a:prstGeom>
        </p:spPr>
      </p:pic>
      <p:pic>
        <p:nvPicPr>
          <p:cNvPr id="5" name="Picture 5" descr="Glasses on top of a book">
            <a:extLst>
              <a:ext uri="{FF2B5EF4-FFF2-40B4-BE49-F238E27FC236}">
                <a16:creationId xmlns:a16="http://schemas.microsoft.com/office/drawing/2014/main" id="{EE9B51D5-8E6B-4DE0-9D80-F0CC80D34431}"/>
              </a:ext>
            </a:extLst>
          </p:cNvPr>
          <p:cNvPicPr>
            <a:picLocks noChangeAspect="1"/>
          </p:cNvPicPr>
          <p:nvPr/>
        </p:nvPicPr>
        <p:blipFill>
          <a:blip r:embed="rId6"/>
          <a:stretch>
            <a:fillRect/>
          </a:stretch>
        </p:blipFill>
        <p:spPr>
          <a:xfrm>
            <a:off x="8425840" y="2451473"/>
            <a:ext cx="3475117" cy="2287531"/>
          </a:xfrm>
          <a:prstGeom prst="rect">
            <a:avLst/>
          </a:prstGeom>
        </p:spPr>
      </p:pic>
    </p:spTree>
    <p:extLst>
      <p:ext uri="{BB962C8B-B14F-4D97-AF65-F5344CB8AC3E}">
        <p14:creationId xmlns:p14="http://schemas.microsoft.com/office/powerpoint/2010/main" val="28870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65F3-623F-0A2E-C4EA-A966CE7AA808}"/>
              </a:ext>
            </a:extLst>
          </p:cNvPr>
          <p:cNvSpPr>
            <a:spLocks noGrp="1"/>
          </p:cNvSpPr>
          <p:nvPr>
            <p:ph type="title"/>
          </p:nvPr>
        </p:nvSpPr>
        <p:spPr/>
        <p:txBody>
          <a:bodyPr>
            <a:normAutofit fontScale="90000"/>
          </a:bodyPr>
          <a:lstStyle/>
          <a:p>
            <a:r>
              <a:rPr lang="en-US">
                <a:cs typeface="Arial"/>
              </a:rPr>
              <a:t>Scenario 1: Beginning Level ESOL Reading Course</a:t>
            </a:r>
            <a:endParaRPr lang="en-US"/>
          </a:p>
        </p:txBody>
      </p:sp>
      <p:graphicFrame>
        <p:nvGraphicFramePr>
          <p:cNvPr id="4" name="Table 4">
            <a:extLst>
              <a:ext uri="{FF2B5EF4-FFF2-40B4-BE49-F238E27FC236}">
                <a16:creationId xmlns:a16="http://schemas.microsoft.com/office/drawing/2014/main" id="{C0C23A1A-CE95-2686-EE80-633A4435834E}"/>
              </a:ext>
            </a:extLst>
          </p:cNvPr>
          <p:cNvGraphicFramePr>
            <a:graphicFrameLocks noGrp="1"/>
          </p:cNvGraphicFramePr>
          <p:nvPr>
            <p:ph idx="1"/>
            <p:extLst>
              <p:ext uri="{D42A27DB-BD31-4B8C-83A1-F6EECF244321}">
                <p14:modId xmlns:p14="http://schemas.microsoft.com/office/powerpoint/2010/main" val="187767596"/>
              </p:ext>
            </p:extLst>
          </p:nvPr>
        </p:nvGraphicFramePr>
        <p:xfrm>
          <a:off x="607016" y="2040610"/>
          <a:ext cx="10972796" cy="3488109"/>
        </p:xfrm>
        <a:graphic>
          <a:graphicData uri="http://schemas.openxmlformats.org/drawingml/2006/table">
            <a:tbl>
              <a:tblPr firstRow="1" bandRow="1">
                <a:tableStyleId>{5C22544A-7EE6-4342-B048-85BDC9FD1C3A}</a:tableStyleId>
              </a:tblPr>
              <a:tblGrid>
                <a:gridCol w="1743558">
                  <a:extLst>
                    <a:ext uri="{9D8B030D-6E8A-4147-A177-3AD203B41FA5}">
                      <a16:colId xmlns:a16="http://schemas.microsoft.com/office/drawing/2014/main" val="4025739369"/>
                    </a:ext>
                  </a:extLst>
                </a:gridCol>
                <a:gridCol w="2970508">
                  <a:extLst>
                    <a:ext uri="{9D8B030D-6E8A-4147-A177-3AD203B41FA5}">
                      <a16:colId xmlns:a16="http://schemas.microsoft.com/office/drawing/2014/main" val="3183003970"/>
                    </a:ext>
                  </a:extLst>
                </a:gridCol>
                <a:gridCol w="3515530">
                  <a:extLst>
                    <a:ext uri="{9D8B030D-6E8A-4147-A177-3AD203B41FA5}">
                      <a16:colId xmlns:a16="http://schemas.microsoft.com/office/drawing/2014/main" val="2896166381"/>
                    </a:ext>
                  </a:extLst>
                </a:gridCol>
                <a:gridCol w="2743200">
                  <a:extLst>
                    <a:ext uri="{9D8B030D-6E8A-4147-A177-3AD203B41FA5}">
                      <a16:colId xmlns:a16="http://schemas.microsoft.com/office/drawing/2014/main" val="986139103"/>
                    </a:ext>
                  </a:extLst>
                </a:gridCol>
              </a:tblGrid>
              <a:tr h="1118467">
                <a:tc>
                  <a:txBody>
                    <a:bodyPr/>
                    <a:lstStyle/>
                    <a:p>
                      <a:r>
                        <a:rPr lang="en-US"/>
                        <a:t>Unit/Module</a:t>
                      </a:r>
                    </a:p>
                  </a:txBody>
                  <a:tcPr/>
                </a:tc>
                <a:tc>
                  <a:txBody>
                    <a:bodyPr/>
                    <a:lstStyle/>
                    <a:p>
                      <a:r>
                        <a:rPr lang="en-US"/>
                        <a:t>Asynchronous/Before Class</a:t>
                      </a:r>
                    </a:p>
                  </a:txBody>
                  <a:tcPr/>
                </a:tc>
                <a:tc>
                  <a:txBody>
                    <a:bodyPr/>
                    <a:lstStyle/>
                    <a:p>
                      <a:pPr lvl="0">
                        <a:buNone/>
                      </a:pPr>
                      <a:r>
                        <a:rPr lang="en-US"/>
                        <a:t>Synchronous/In Class</a:t>
                      </a:r>
                    </a:p>
                  </a:txBody>
                  <a:tcPr/>
                </a:tc>
                <a:tc>
                  <a:txBody>
                    <a:bodyPr/>
                    <a:lstStyle/>
                    <a:p>
                      <a:r>
                        <a:rPr lang="en-US"/>
                        <a:t>Asynchronous/After Class</a:t>
                      </a:r>
                    </a:p>
                  </a:txBody>
                  <a:tcPr/>
                </a:tc>
                <a:extLst>
                  <a:ext uri="{0D108BD9-81ED-4DB2-BD59-A6C34878D82A}">
                    <a16:rowId xmlns:a16="http://schemas.microsoft.com/office/drawing/2014/main" val="4109058454"/>
                  </a:ext>
                </a:extLst>
              </a:tr>
              <a:tr h="2369642">
                <a:tc>
                  <a:txBody>
                    <a:bodyPr/>
                    <a:lstStyle/>
                    <a:p>
                      <a:r>
                        <a:rPr lang="en-US"/>
                        <a:t>History 1</a:t>
                      </a:r>
                    </a:p>
                  </a:txBody>
                  <a:tcPr/>
                </a:tc>
                <a:tc>
                  <a:txBody>
                    <a:bodyPr/>
                    <a:lstStyle/>
                    <a:p>
                      <a:pPr marL="0" indent="0">
                        <a:buNone/>
                      </a:pPr>
                      <a:r>
                        <a:rPr lang="en-US"/>
                        <a:t>Students</a:t>
                      </a:r>
                    </a:p>
                    <a:p>
                      <a:pPr marL="285750" lvl="0" indent="-285750">
                        <a:buFont typeface="Arial"/>
                        <a:buChar char="•"/>
                      </a:pPr>
                      <a:r>
                        <a:rPr lang="en-US"/>
                        <a:t>Watch a video</a:t>
                      </a:r>
                    </a:p>
                    <a:p>
                      <a:pPr marL="285750" lvl="0" indent="-285750">
                        <a:buFont typeface="Arial"/>
                        <a:buChar char="•"/>
                      </a:pPr>
                      <a:r>
                        <a:rPr lang="en-US"/>
                        <a:t>Interactive vocabulary practice</a:t>
                      </a:r>
                    </a:p>
                  </a:txBody>
                  <a:tcPr/>
                </a:tc>
                <a:tc>
                  <a:txBody>
                    <a:bodyPr/>
                    <a:lstStyle/>
                    <a:p>
                      <a:pPr marL="0" lvl="0" indent="0">
                        <a:buNone/>
                      </a:pPr>
                      <a:r>
                        <a:rPr lang="en-US"/>
                        <a:t>Teacher</a:t>
                      </a:r>
                    </a:p>
                    <a:p>
                      <a:pPr marL="285750" lvl="0" indent="-285750">
                        <a:buFont typeface="Arial"/>
                        <a:buChar char="•"/>
                      </a:pPr>
                      <a:r>
                        <a:rPr lang="en-US"/>
                        <a:t>Debriefs video</a:t>
                      </a:r>
                    </a:p>
                    <a:p>
                      <a:pPr marL="285750" lvl="0" indent="-285750">
                        <a:buFont typeface="Arial"/>
                        <a:buChar char="•"/>
                      </a:pPr>
                      <a:r>
                        <a:rPr lang="en-US"/>
                        <a:t>Models reading strategies for the history reading</a:t>
                      </a:r>
                    </a:p>
                    <a:p>
                      <a:pPr marL="285750" lvl="0" indent="-285750">
                        <a:buFont typeface="Arial"/>
                        <a:buChar char="•"/>
                      </a:pPr>
                      <a:r>
                        <a:rPr lang="en-US"/>
                        <a:t>Models annotating</a:t>
                      </a:r>
                    </a:p>
                    <a:p>
                      <a:pPr marL="285750" lvl="0" indent="-285750">
                        <a:buFont typeface="Arial"/>
                        <a:buChar char="•"/>
                      </a:pPr>
                      <a:r>
                        <a:rPr lang="en-US"/>
                        <a:t>Students practice annotating in pairs</a:t>
                      </a:r>
                    </a:p>
                  </a:txBody>
                  <a:tcPr/>
                </a:tc>
                <a:tc>
                  <a:txBody>
                    <a:bodyPr/>
                    <a:lstStyle/>
                    <a:p>
                      <a:pPr marL="0" indent="0">
                        <a:buNone/>
                      </a:pPr>
                      <a:r>
                        <a:rPr lang="en-US"/>
                        <a:t>Students</a:t>
                      </a:r>
                    </a:p>
                    <a:p>
                      <a:pPr marL="285750" lvl="0" indent="-285750">
                        <a:buFont typeface="Arial"/>
                        <a:buChar char="•"/>
                      </a:pPr>
                      <a:r>
                        <a:rPr lang="en-US"/>
                        <a:t>Complete a discussion board</a:t>
                      </a:r>
                    </a:p>
                    <a:p>
                      <a:pPr marL="285750" lvl="0" indent="-285750">
                        <a:buFont typeface="Arial"/>
                        <a:buChar char="•"/>
                      </a:pPr>
                      <a:r>
                        <a:rPr lang="en-US"/>
                        <a:t>Practice annotating </a:t>
                      </a:r>
                    </a:p>
                    <a:p>
                      <a:pPr marL="285750" lvl="0" indent="-285750">
                        <a:buFont typeface="Arial"/>
                        <a:buChar char="•"/>
                      </a:pPr>
                      <a:r>
                        <a:rPr lang="en-US"/>
                        <a:t>Comprehension self-assessment</a:t>
                      </a:r>
                    </a:p>
                  </a:txBody>
                  <a:tcPr/>
                </a:tc>
                <a:extLst>
                  <a:ext uri="{0D108BD9-81ED-4DB2-BD59-A6C34878D82A}">
                    <a16:rowId xmlns:a16="http://schemas.microsoft.com/office/drawing/2014/main" val="2696644168"/>
                  </a:ext>
                </a:extLst>
              </a:tr>
            </a:tbl>
          </a:graphicData>
        </a:graphic>
      </p:graphicFrame>
    </p:spTree>
    <p:extLst>
      <p:ext uri="{BB962C8B-B14F-4D97-AF65-F5344CB8AC3E}">
        <p14:creationId xmlns:p14="http://schemas.microsoft.com/office/powerpoint/2010/main" val="258526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6006-3A48-44D8-970C-41E4107EFF94}"/>
              </a:ext>
            </a:extLst>
          </p:cNvPr>
          <p:cNvSpPr>
            <a:spLocks noGrp="1"/>
          </p:cNvSpPr>
          <p:nvPr>
            <p:ph type="title"/>
          </p:nvPr>
        </p:nvSpPr>
        <p:spPr/>
        <p:txBody>
          <a:bodyPr/>
          <a:lstStyle/>
          <a:p>
            <a:pPr algn="ctr"/>
            <a:r>
              <a:rPr lang="en-US">
                <a:cs typeface="Calibri Light"/>
              </a:rPr>
              <a:t>Background Information and Context</a:t>
            </a:r>
          </a:p>
        </p:txBody>
      </p:sp>
      <p:sp>
        <p:nvSpPr>
          <p:cNvPr id="3" name="Content Placeholder 2">
            <a:extLst>
              <a:ext uri="{FF2B5EF4-FFF2-40B4-BE49-F238E27FC236}">
                <a16:creationId xmlns:a16="http://schemas.microsoft.com/office/drawing/2014/main" id="{A6374F8C-009D-4A98-8CE9-FD7A939D6E02}"/>
              </a:ext>
            </a:extLst>
          </p:cNvPr>
          <p:cNvSpPr>
            <a:spLocks noGrp="1"/>
          </p:cNvSpPr>
          <p:nvPr>
            <p:ph idx="1"/>
          </p:nvPr>
        </p:nvSpPr>
        <p:spPr/>
        <p:txBody>
          <a:bodyPr vert="horz" lIns="91440" tIns="45720" rIns="91440" bIns="45720" rtlCol="0" anchor="t">
            <a:normAutofit/>
          </a:bodyPr>
          <a:lstStyle/>
          <a:p>
            <a:pPr marL="0" indent="0">
              <a:buNone/>
            </a:pPr>
            <a:endParaRPr lang="en-US">
              <a:cs typeface="Calibri"/>
            </a:endParaRPr>
          </a:p>
          <a:p>
            <a:pPr marL="0" indent="0" algn="ctr">
              <a:buNone/>
            </a:pPr>
            <a:r>
              <a:rPr lang="en-US">
                <a:latin typeface="Arial Nova"/>
                <a:cs typeface="Calibri"/>
              </a:rPr>
              <a:t>Our Story</a:t>
            </a:r>
          </a:p>
          <a:p>
            <a:pPr marL="0" indent="0" algn="ctr">
              <a:buNone/>
            </a:pPr>
            <a:endParaRPr lang="en-US">
              <a:latin typeface="Arial Nova"/>
              <a:cs typeface="Calibri"/>
            </a:endParaRPr>
          </a:p>
          <a:p>
            <a:pPr marL="0" indent="0" algn="ctr">
              <a:buNone/>
            </a:pPr>
            <a:r>
              <a:rPr lang="en-US">
                <a:latin typeface="Arial Nova"/>
                <a:cs typeface="Calibri"/>
              </a:rPr>
              <a:t>The Right Blend of Time in the Academic Literacy and Languages Department at the Community College of Baltimore County</a:t>
            </a:r>
            <a:endParaRPr lang="en-US"/>
          </a:p>
          <a:p>
            <a:pPr marL="0" indent="0">
              <a:buNone/>
            </a:pPr>
            <a:endParaRPr lang="en-US">
              <a:latin typeface="Arial Nova" panose="020B0504020202020204" pitchFamily="34" charset="0"/>
              <a:cs typeface="Calibri"/>
            </a:endParaRPr>
          </a:p>
          <a:p>
            <a:pPr marL="0" indent="0">
              <a:buNone/>
            </a:pPr>
            <a:endParaRPr lang="en-US">
              <a:latin typeface="Arial Nova" panose="020B0504020202020204" pitchFamily="34" charset="0"/>
              <a:cs typeface="Calibri"/>
            </a:endParaRPr>
          </a:p>
          <a:p>
            <a:pPr marL="0" indent="0">
              <a:buNone/>
            </a:pPr>
            <a:endParaRPr lang="en-US">
              <a:latin typeface="Arial Nova" panose="020B0504020202020204" pitchFamily="34" charset="0"/>
              <a:cs typeface="Calibri"/>
            </a:endParaRPr>
          </a:p>
        </p:txBody>
      </p:sp>
    </p:spTree>
    <p:extLst>
      <p:ext uri="{BB962C8B-B14F-4D97-AF65-F5344CB8AC3E}">
        <p14:creationId xmlns:p14="http://schemas.microsoft.com/office/powerpoint/2010/main" val="240265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0A1A-314A-01DD-6CE2-A4D8DF731EA3}"/>
              </a:ext>
            </a:extLst>
          </p:cNvPr>
          <p:cNvSpPr>
            <a:spLocks noGrp="1"/>
          </p:cNvSpPr>
          <p:nvPr>
            <p:ph type="title"/>
          </p:nvPr>
        </p:nvSpPr>
        <p:spPr/>
        <p:txBody>
          <a:bodyPr>
            <a:normAutofit fontScale="90000"/>
          </a:bodyPr>
          <a:lstStyle/>
          <a:p>
            <a:r>
              <a:rPr lang="en-US">
                <a:cs typeface="Arial"/>
              </a:rPr>
              <a:t>Scenario 2: Advanced Level ESOL Reading Course</a:t>
            </a:r>
            <a:endParaRPr lang="en-US"/>
          </a:p>
        </p:txBody>
      </p:sp>
      <p:graphicFrame>
        <p:nvGraphicFramePr>
          <p:cNvPr id="8" name="Table 8">
            <a:extLst>
              <a:ext uri="{FF2B5EF4-FFF2-40B4-BE49-F238E27FC236}">
                <a16:creationId xmlns:a16="http://schemas.microsoft.com/office/drawing/2014/main" id="{DB333CC2-F5EA-0378-E4C0-B56224BAE8AF}"/>
              </a:ext>
            </a:extLst>
          </p:cNvPr>
          <p:cNvGraphicFramePr>
            <a:graphicFrameLocks noGrp="1"/>
          </p:cNvGraphicFramePr>
          <p:nvPr>
            <p:ph idx="1"/>
            <p:extLst>
              <p:ext uri="{D42A27DB-BD31-4B8C-83A1-F6EECF244321}">
                <p14:modId xmlns:p14="http://schemas.microsoft.com/office/powerpoint/2010/main" val="3891737299"/>
              </p:ext>
            </p:extLst>
          </p:nvPr>
        </p:nvGraphicFramePr>
        <p:xfrm>
          <a:off x="609600" y="1600200"/>
          <a:ext cx="10972800" cy="42976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120610964"/>
                    </a:ext>
                  </a:extLst>
                </a:gridCol>
                <a:gridCol w="2743200">
                  <a:extLst>
                    <a:ext uri="{9D8B030D-6E8A-4147-A177-3AD203B41FA5}">
                      <a16:colId xmlns:a16="http://schemas.microsoft.com/office/drawing/2014/main" val="1461103124"/>
                    </a:ext>
                  </a:extLst>
                </a:gridCol>
                <a:gridCol w="2743200">
                  <a:extLst>
                    <a:ext uri="{9D8B030D-6E8A-4147-A177-3AD203B41FA5}">
                      <a16:colId xmlns:a16="http://schemas.microsoft.com/office/drawing/2014/main" val="3618423794"/>
                    </a:ext>
                  </a:extLst>
                </a:gridCol>
                <a:gridCol w="2743200">
                  <a:extLst>
                    <a:ext uri="{9D8B030D-6E8A-4147-A177-3AD203B41FA5}">
                      <a16:colId xmlns:a16="http://schemas.microsoft.com/office/drawing/2014/main" val="438839573"/>
                    </a:ext>
                  </a:extLst>
                </a:gridCol>
              </a:tblGrid>
              <a:tr h="662381">
                <a:tc>
                  <a:txBody>
                    <a:bodyPr/>
                    <a:lstStyle/>
                    <a:p>
                      <a:r>
                        <a:rPr lang="en-US"/>
                        <a:t>Unit/Module</a:t>
                      </a:r>
                    </a:p>
                  </a:txBody>
                  <a:tcPr/>
                </a:tc>
                <a:tc>
                  <a:txBody>
                    <a:bodyPr/>
                    <a:lstStyle/>
                    <a:p>
                      <a:pPr lvl="0" algn="l">
                        <a:lnSpc>
                          <a:spcPct val="100000"/>
                        </a:lnSpc>
                        <a:spcBef>
                          <a:spcPts val="0"/>
                        </a:spcBef>
                        <a:spcAft>
                          <a:spcPts val="0"/>
                        </a:spcAft>
                        <a:buNone/>
                      </a:pPr>
                      <a:r>
                        <a:rPr lang="en-US" sz="1800" b="1" i="0" u="none" strike="noStrike" noProof="0">
                          <a:latin typeface="Arial"/>
                        </a:rPr>
                        <a:t>Asynchronous/Before Class</a:t>
                      </a:r>
                    </a:p>
                    <a:p>
                      <a:pPr lvl="0">
                        <a:buNone/>
                      </a:pPr>
                      <a:endParaRPr lang="en-US"/>
                    </a:p>
                  </a:txBody>
                  <a:tcPr/>
                </a:tc>
                <a:tc>
                  <a:txBody>
                    <a:bodyPr/>
                    <a:lstStyle/>
                    <a:p>
                      <a:pPr lvl="0">
                        <a:buNone/>
                      </a:pPr>
                      <a:r>
                        <a:rPr lang="en-US" sz="1800" b="1" i="0" u="none" strike="noStrike" noProof="0">
                          <a:latin typeface="Arial"/>
                        </a:rPr>
                        <a:t>Synchronous/In Class</a:t>
                      </a:r>
                      <a:endParaRPr lang="en-US"/>
                    </a:p>
                  </a:txBody>
                  <a:tcPr/>
                </a:tc>
                <a:tc>
                  <a:txBody>
                    <a:bodyPr/>
                    <a:lstStyle/>
                    <a:p>
                      <a:pPr lvl="0">
                        <a:buNone/>
                      </a:pPr>
                      <a:r>
                        <a:rPr lang="en-US" sz="1800" b="1" i="0" u="none" strike="noStrike" noProof="0">
                          <a:latin typeface="Arial"/>
                        </a:rPr>
                        <a:t>Asynchronous/After Class</a:t>
                      </a:r>
                      <a:endParaRPr lang="en-US"/>
                    </a:p>
                  </a:txBody>
                  <a:tcPr/>
                </a:tc>
                <a:extLst>
                  <a:ext uri="{0D108BD9-81ED-4DB2-BD59-A6C34878D82A}">
                    <a16:rowId xmlns:a16="http://schemas.microsoft.com/office/drawing/2014/main" val="1574419181"/>
                  </a:ext>
                </a:extLst>
              </a:tr>
              <a:tr h="662381">
                <a:tc>
                  <a:txBody>
                    <a:bodyPr/>
                    <a:lstStyle/>
                    <a:p>
                      <a:r>
                        <a:rPr lang="en-US"/>
                        <a:t>History 4</a:t>
                      </a:r>
                    </a:p>
                  </a:txBody>
                  <a:tcPr/>
                </a:tc>
                <a:tc>
                  <a:txBody>
                    <a:bodyPr/>
                    <a:lstStyle/>
                    <a:p>
                      <a:r>
                        <a:rPr lang="en-US"/>
                        <a:t>Students:</a:t>
                      </a:r>
                    </a:p>
                    <a:p>
                      <a:pPr marL="285750" lvl="0" indent="-285750">
                        <a:buFont typeface="Arial"/>
                        <a:buChar char="•"/>
                      </a:pPr>
                      <a:r>
                        <a:rPr lang="en-US"/>
                        <a:t>Watch a video on previewing and annotating</a:t>
                      </a:r>
                    </a:p>
                    <a:p>
                      <a:pPr marL="285750" lvl="0" indent="-285750">
                        <a:buFont typeface="Arial"/>
                        <a:buChar char="•"/>
                      </a:pPr>
                      <a:r>
                        <a:rPr lang="en-US"/>
                        <a:t>Preview and annotate a history reading</a:t>
                      </a:r>
                    </a:p>
                    <a:p>
                      <a:pPr marL="285750" lvl="0" indent="-285750">
                        <a:buFont typeface="Arial"/>
                        <a:buChar char="•"/>
                      </a:pPr>
                      <a:r>
                        <a:rPr lang="en-US"/>
                        <a:t>Self-reflect on previewing and annotating</a:t>
                      </a:r>
                    </a:p>
                    <a:p>
                      <a:pPr marL="285750" lvl="0" indent="-285750">
                        <a:buFont typeface="Arial"/>
                        <a:buChar char="•"/>
                      </a:pPr>
                      <a:endParaRPr lang="en-US"/>
                    </a:p>
                    <a:p>
                      <a:pPr marL="285750" lvl="0" indent="-285750">
                        <a:buFont typeface="Arial"/>
                        <a:buChar char="•"/>
                      </a:pPr>
                      <a:endParaRPr lang="en-US"/>
                    </a:p>
                    <a:p>
                      <a:pPr lvl="0">
                        <a:buNone/>
                      </a:pPr>
                      <a:endParaRPr lang="en-US"/>
                    </a:p>
                  </a:txBody>
                  <a:tcPr/>
                </a:tc>
                <a:tc>
                  <a:txBody>
                    <a:bodyPr/>
                    <a:lstStyle/>
                    <a:p>
                      <a:pPr marL="285750" indent="-285750">
                        <a:buFont typeface="Arial"/>
                        <a:buChar char="•"/>
                      </a:pPr>
                      <a:r>
                        <a:rPr lang="en-US"/>
                        <a:t>Class discussion of previewing</a:t>
                      </a:r>
                    </a:p>
                    <a:p>
                      <a:pPr marL="285750" lvl="0" indent="-285750">
                        <a:buFont typeface="Arial"/>
                        <a:buChar char="•"/>
                      </a:pPr>
                      <a:r>
                        <a:rPr lang="en-US"/>
                        <a:t>Pair/share annotations on the history reading</a:t>
                      </a:r>
                    </a:p>
                    <a:p>
                      <a:pPr marL="285750" lvl="0" indent="-285750">
                        <a:buFont typeface="Arial"/>
                        <a:buChar char="•"/>
                      </a:pPr>
                      <a:r>
                        <a:rPr lang="en-US"/>
                        <a:t>Create a class interactive vocabulary list</a:t>
                      </a:r>
                    </a:p>
                  </a:txBody>
                  <a:tcPr/>
                </a:tc>
                <a:tc>
                  <a:txBody>
                    <a:bodyPr/>
                    <a:lstStyle/>
                    <a:p>
                      <a:pPr marL="0" indent="0">
                        <a:buNone/>
                      </a:pPr>
                      <a:r>
                        <a:rPr lang="en-US"/>
                        <a:t>Students:</a:t>
                      </a:r>
                    </a:p>
                    <a:p>
                      <a:pPr marL="285750" lvl="0" indent="-285750">
                        <a:buFont typeface="Arial"/>
                        <a:buChar char="•"/>
                      </a:pPr>
                      <a:r>
                        <a:rPr lang="en-US"/>
                        <a:t>Complete a discussion board</a:t>
                      </a:r>
                    </a:p>
                    <a:p>
                      <a:pPr marL="285750" lvl="0" indent="-285750">
                        <a:buFont typeface="Arial"/>
                        <a:buChar char="•"/>
                      </a:pPr>
                      <a:r>
                        <a:rPr lang="en-US"/>
                        <a:t>Complete a self- assessment on annotating and comprehension</a:t>
                      </a:r>
                    </a:p>
                    <a:p>
                      <a:pPr marL="285750" lvl="0" indent="-285750">
                        <a:buFont typeface="Arial"/>
                        <a:buChar char="•"/>
                      </a:pPr>
                      <a:endParaRPr lang="en-US"/>
                    </a:p>
                  </a:txBody>
                  <a:tcPr/>
                </a:tc>
                <a:extLst>
                  <a:ext uri="{0D108BD9-81ED-4DB2-BD59-A6C34878D82A}">
                    <a16:rowId xmlns:a16="http://schemas.microsoft.com/office/drawing/2014/main" val="30923908"/>
                  </a:ext>
                </a:extLst>
              </a:tr>
            </a:tbl>
          </a:graphicData>
        </a:graphic>
      </p:graphicFrame>
    </p:spTree>
    <p:extLst>
      <p:ext uri="{BB962C8B-B14F-4D97-AF65-F5344CB8AC3E}">
        <p14:creationId xmlns:p14="http://schemas.microsoft.com/office/powerpoint/2010/main" val="66929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2AEA-C864-9095-A1AD-744EF9F5EE08}"/>
              </a:ext>
            </a:extLst>
          </p:cNvPr>
          <p:cNvSpPr>
            <a:spLocks noGrp="1"/>
          </p:cNvSpPr>
          <p:nvPr>
            <p:ph type="title"/>
          </p:nvPr>
        </p:nvSpPr>
        <p:spPr/>
        <p:txBody>
          <a:bodyPr/>
          <a:lstStyle/>
          <a:p>
            <a:r>
              <a:rPr lang="en-US">
                <a:cs typeface="Arial"/>
              </a:rPr>
              <a:t>Quality Assurance</a:t>
            </a:r>
            <a:endParaRPr lang="en-US"/>
          </a:p>
        </p:txBody>
      </p:sp>
      <p:sp>
        <p:nvSpPr>
          <p:cNvPr id="3" name="Content Placeholder 2">
            <a:extLst>
              <a:ext uri="{FF2B5EF4-FFF2-40B4-BE49-F238E27FC236}">
                <a16:creationId xmlns:a16="http://schemas.microsoft.com/office/drawing/2014/main" id="{95E85272-BE52-3C6B-D53B-E7A5A149AB23}"/>
              </a:ext>
            </a:extLst>
          </p:cNvPr>
          <p:cNvSpPr>
            <a:spLocks noGrp="1"/>
          </p:cNvSpPr>
          <p:nvPr>
            <p:ph idx="1"/>
          </p:nvPr>
        </p:nvSpPr>
        <p:spPr/>
        <p:txBody>
          <a:bodyPr vert="horz" lIns="91440" tIns="45720" rIns="91440" bIns="45720" rtlCol="0" anchor="t">
            <a:normAutofit/>
          </a:bodyPr>
          <a:lstStyle/>
          <a:p>
            <a:pPr marL="0" indent="0">
              <a:buNone/>
            </a:pPr>
            <a:r>
              <a:rPr lang="en-US"/>
              <a:t>Design And Delivery-examples For All Modalities</a:t>
            </a:r>
          </a:p>
          <a:p>
            <a:pPr marL="0" indent="0">
              <a:buNone/>
            </a:pPr>
            <a:endParaRPr lang="en-US"/>
          </a:p>
          <a:p>
            <a:pPr>
              <a:spcAft>
                <a:spcPts val="600"/>
              </a:spcAft>
            </a:pPr>
            <a:r>
              <a:rPr lang="en-US"/>
              <a:t>Quality Matters</a:t>
            </a:r>
          </a:p>
          <a:p>
            <a:pPr>
              <a:spcAft>
                <a:spcPts val="600"/>
              </a:spcAft>
            </a:pPr>
            <a:r>
              <a:rPr lang="en-US"/>
              <a:t>OSCQR-Suny, NY</a:t>
            </a:r>
          </a:p>
          <a:p>
            <a:pPr>
              <a:spcAft>
                <a:spcPts val="600"/>
              </a:spcAft>
            </a:pPr>
            <a:r>
              <a:rPr lang="en-US"/>
              <a:t>Universal Design</a:t>
            </a:r>
          </a:p>
          <a:p>
            <a:pPr>
              <a:spcAft>
                <a:spcPts val="600"/>
              </a:spcAft>
            </a:pPr>
            <a:r>
              <a:rPr lang="en-US"/>
              <a:t>Institutional or Individual</a:t>
            </a:r>
          </a:p>
        </p:txBody>
      </p:sp>
    </p:spTree>
    <p:extLst>
      <p:ext uri="{BB962C8B-B14F-4D97-AF65-F5344CB8AC3E}">
        <p14:creationId xmlns:p14="http://schemas.microsoft.com/office/powerpoint/2010/main" val="227244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92AEA-C864-9095-A1AD-744EF9F5EE08}"/>
              </a:ext>
            </a:extLst>
          </p:cNvPr>
          <p:cNvSpPr>
            <a:spLocks noGrp="1"/>
          </p:cNvSpPr>
          <p:nvPr>
            <p:ph type="title"/>
          </p:nvPr>
        </p:nvSpPr>
        <p:spPr/>
        <p:txBody>
          <a:bodyPr/>
          <a:lstStyle/>
          <a:p>
            <a:r>
              <a:rPr lang="en-US">
                <a:cs typeface="Arial"/>
              </a:rPr>
              <a:t>Quality Assurance</a:t>
            </a:r>
            <a:endParaRPr lang="en-US"/>
          </a:p>
        </p:txBody>
      </p:sp>
      <p:sp>
        <p:nvSpPr>
          <p:cNvPr id="3" name="Content Placeholder 2">
            <a:extLst>
              <a:ext uri="{FF2B5EF4-FFF2-40B4-BE49-F238E27FC236}">
                <a16:creationId xmlns:a16="http://schemas.microsoft.com/office/drawing/2014/main" id="{95E85272-BE52-3C6B-D53B-E7A5A149AB23}"/>
              </a:ext>
            </a:extLst>
          </p:cNvPr>
          <p:cNvSpPr>
            <a:spLocks noGrp="1"/>
          </p:cNvSpPr>
          <p:nvPr>
            <p:ph idx="1"/>
          </p:nvPr>
        </p:nvSpPr>
        <p:spPr/>
        <p:txBody>
          <a:bodyPr vert="horz" lIns="91440" tIns="45720" rIns="91440" bIns="45720" rtlCol="0" anchor="t">
            <a:normAutofit/>
          </a:bodyPr>
          <a:lstStyle/>
          <a:p>
            <a:pPr marL="0" indent="0">
              <a:buNone/>
            </a:pPr>
            <a:r>
              <a:rPr lang="en-US"/>
              <a:t>Universal Design</a:t>
            </a:r>
          </a:p>
          <a:p>
            <a:pPr marL="0" indent="0">
              <a:buNone/>
            </a:pPr>
            <a:endParaRPr lang="en-US"/>
          </a:p>
          <a:p>
            <a:pPr>
              <a:spcAft>
                <a:spcPts val="600"/>
              </a:spcAft>
            </a:pPr>
            <a:r>
              <a:rPr lang="en-US"/>
              <a:t>Design: Consistent; Multiple ways of representation</a:t>
            </a:r>
          </a:p>
          <a:p>
            <a:pPr>
              <a:spcAft>
                <a:spcPts val="600"/>
              </a:spcAft>
            </a:pPr>
            <a:r>
              <a:rPr lang="en-US"/>
              <a:t>Content: Alignment</a:t>
            </a:r>
          </a:p>
          <a:p>
            <a:pPr>
              <a:spcAft>
                <a:spcPts val="600"/>
              </a:spcAft>
            </a:pPr>
            <a:r>
              <a:rPr lang="en-US"/>
              <a:t>Delivery: Multiple ways of engagement</a:t>
            </a:r>
          </a:p>
        </p:txBody>
      </p:sp>
    </p:spTree>
    <p:extLst>
      <p:ext uri="{BB962C8B-B14F-4D97-AF65-F5344CB8AC3E}">
        <p14:creationId xmlns:p14="http://schemas.microsoft.com/office/powerpoint/2010/main" val="372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2">
            <a:extLst>
              <a:ext uri="{FF2B5EF4-FFF2-40B4-BE49-F238E27FC236}">
                <a16:creationId xmlns:a16="http://schemas.microsoft.com/office/drawing/2014/main" id="{FC1CC3FB-7B9D-4402-9D75-DC4838251912}"/>
              </a:ext>
            </a:extLst>
          </p:cNvPr>
          <p:cNvGraphicFramePr>
            <a:graphicFrameLocks noGrp="1"/>
          </p:cNvGraphicFramePr>
          <p:nvPr>
            <p:ph idx="1"/>
            <p:extLst>
              <p:ext uri="{D42A27DB-BD31-4B8C-83A1-F6EECF244321}">
                <p14:modId xmlns:p14="http://schemas.microsoft.com/office/powerpoint/2010/main" val="874067680"/>
              </p:ext>
            </p:extLst>
          </p:nvPr>
        </p:nvGraphicFramePr>
        <p:xfrm>
          <a:off x="4423789" y="700309"/>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9" name="Diagram 79">
            <a:extLst>
              <a:ext uri="{FF2B5EF4-FFF2-40B4-BE49-F238E27FC236}">
                <a16:creationId xmlns:a16="http://schemas.microsoft.com/office/drawing/2014/main" id="{835A288B-2725-452B-B00F-0AB4C9B2BF1C}"/>
              </a:ext>
            </a:extLst>
          </p:cNvPr>
          <p:cNvGraphicFramePr/>
          <p:nvPr>
            <p:extLst>
              <p:ext uri="{D42A27DB-BD31-4B8C-83A1-F6EECF244321}">
                <p14:modId xmlns:p14="http://schemas.microsoft.com/office/powerpoint/2010/main" val="1473784346"/>
              </p:ext>
            </p:extLst>
          </p:nvPr>
        </p:nvGraphicFramePr>
        <p:xfrm>
          <a:off x="832184" y="1921041"/>
          <a:ext cx="3810000" cy="30259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0986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graphicEl>
                                              <a:dgm id="{8C793C6F-E5E8-4EFD-88D7-46BC44A47742}"/>
                                            </p:graphicEl>
                                          </p:spTgt>
                                        </p:tgtEl>
                                        <p:attrNameLst>
                                          <p:attrName>style.visibility</p:attrName>
                                        </p:attrNameLst>
                                      </p:cBhvr>
                                      <p:to>
                                        <p:strVal val="visible"/>
                                      </p:to>
                                    </p:set>
                                    <p:animEffect transition="in" filter="fade">
                                      <p:cBhvr>
                                        <p:cTn id="7" dur="500"/>
                                        <p:tgtEl>
                                          <p:spTgt spid="79">
                                            <p:graphicEl>
                                              <a:dgm id="{8C793C6F-E5E8-4EFD-88D7-46BC44A4774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graphicEl>
                                              <a:dgm id="{963D321F-E7A6-488B-95E3-4BF1EFEF632E}"/>
                                            </p:graphicEl>
                                          </p:spTgt>
                                        </p:tgtEl>
                                        <p:attrNameLst>
                                          <p:attrName>style.visibility</p:attrName>
                                        </p:attrNameLst>
                                      </p:cBhvr>
                                      <p:to>
                                        <p:strVal val="visible"/>
                                      </p:to>
                                    </p:set>
                                    <p:animEffect transition="in" filter="fade">
                                      <p:cBhvr>
                                        <p:cTn id="10" dur="500"/>
                                        <p:tgtEl>
                                          <p:spTgt spid="79">
                                            <p:graphicEl>
                                              <a:dgm id="{963D321F-E7A6-488B-95E3-4BF1EFEF632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graphicEl>
                                              <a:dgm id="{44ABE5CD-768B-4307-BABC-EA77631116B0}"/>
                                            </p:graphicEl>
                                          </p:spTgt>
                                        </p:tgtEl>
                                        <p:attrNameLst>
                                          <p:attrName>style.visibility</p:attrName>
                                        </p:attrNameLst>
                                      </p:cBhvr>
                                      <p:to>
                                        <p:strVal val="visible"/>
                                      </p:to>
                                    </p:set>
                                    <p:animEffect transition="in" filter="fade">
                                      <p:cBhvr>
                                        <p:cTn id="15" dur="500"/>
                                        <p:tgtEl>
                                          <p:spTgt spid="16">
                                            <p:graphicEl>
                                              <a:dgm id="{44ABE5CD-768B-4307-BABC-EA77631116B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graphicEl>
                                              <a:dgm id="{FEAE9B1B-2326-480C-9DDE-A0FC6CE8BF52}"/>
                                            </p:graphicEl>
                                          </p:spTgt>
                                        </p:tgtEl>
                                        <p:attrNameLst>
                                          <p:attrName>style.visibility</p:attrName>
                                        </p:attrNameLst>
                                      </p:cBhvr>
                                      <p:to>
                                        <p:strVal val="visible"/>
                                      </p:to>
                                    </p:set>
                                    <p:animEffect transition="in" filter="fade">
                                      <p:cBhvr>
                                        <p:cTn id="20" dur="500"/>
                                        <p:tgtEl>
                                          <p:spTgt spid="16">
                                            <p:graphicEl>
                                              <a:dgm id="{FEAE9B1B-2326-480C-9DDE-A0FC6CE8BF5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graphicEl>
                                              <a:dgm id="{987954CC-3EF0-408D-B997-C154D4BAC22B}"/>
                                            </p:graphicEl>
                                          </p:spTgt>
                                        </p:tgtEl>
                                        <p:attrNameLst>
                                          <p:attrName>style.visibility</p:attrName>
                                        </p:attrNameLst>
                                      </p:cBhvr>
                                      <p:to>
                                        <p:strVal val="visible"/>
                                      </p:to>
                                    </p:set>
                                    <p:animEffect transition="in" filter="fade">
                                      <p:cBhvr>
                                        <p:cTn id="23" dur="500"/>
                                        <p:tgtEl>
                                          <p:spTgt spid="16">
                                            <p:graphicEl>
                                              <a:dgm id="{987954CC-3EF0-408D-B997-C154D4BAC22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graphicEl>
                                              <a:dgm id="{3DE7CB70-A359-4512-9137-7B55901F80F2}"/>
                                            </p:graphicEl>
                                          </p:spTgt>
                                        </p:tgtEl>
                                        <p:attrNameLst>
                                          <p:attrName>style.visibility</p:attrName>
                                        </p:attrNameLst>
                                      </p:cBhvr>
                                      <p:to>
                                        <p:strVal val="visible"/>
                                      </p:to>
                                    </p:set>
                                    <p:animEffect transition="in" filter="fade">
                                      <p:cBhvr>
                                        <p:cTn id="28" dur="500"/>
                                        <p:tgtEl>
                                          <p:spTgt spid="16">
                                            <p:graphicEl>
                                              <a:dgm id="{3DE7CB70-A359-4512-9137-7B55901F80F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graphicEl>
                                              <a:dgm id="{785C0E20-FC23-43E3-8CB7-9419E6D1F192}"/>
                                            </p:graphicEl>
                                          </p:spTgt>
                                        </p:tgtEl>
                                        <p:attrNameLst>
                                          <p:attrName>style.visibility</p:attrName>
                                        </p:attrNameLst>
                                      </p:cBhvr>
                                      <p:to>
                                        <p:strVal val="visible"/>
                                      </p:to>
                                    </p:set>
                                    <p:animEffect transition="in" filter="fade">
                                      <p:cBhvr>
                                        <p:cTn id="31" dur="500"/>
                                        <p:tgtEl>
                                          <p:spTgt spid="16">
                                            <p:graphicEl>
                                              <a:dgm id="{785C0E20-FC23-43E3-8CB7-9419E6D1F19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graphicEl>
                                              <a:dgm id="{B9FD37B7-7701-490E-AD3A-EE95B81392AA}"/>
                                            </p:graphicEl>
                                          </p:spTgt>
                                        </p:tgtEl>
                                        <p:attrNameLst>
                                          <p:attrName>style.visibility</p:attrName>
                                        </p:attrNameLst>
                                      </p:cBhvr>
                                      <p:to>
                                        <p:strVal val="visible"/>
                                      </p:to>
                                    </p:set>
                                    <p:animEffect transition="in" filter="fade">
                                      <p:cBhvr>
                                        <p:cTn id="36" dur="500"/>
                                        <p:tgtEl>
                                          <p:spTgt spid="16">
                                            <p:graphicEl>
                                              <a:dgm id="{B9FD37B7-7701-490E-AD3A-EE95B81392A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graphicEl>
                                              <a:dgm id="{9E3F5A14-DD48-4B12-96FF-8F33A2137F21}"/>
                                            </p:graphicEl>
                                          </p:spTgt>
                                        </p:tgtEl>
                                        <p:attrNameLst>
                                          <p:attrName>style.visibility</p:attrName>
                                        </p:attrNameLst>
                                      </p:cBhvr>
                                      <p:to>
                                        <p:strVal val="visible"/>
                                      </p:to>
                                    </p:set>
                                    <p:animEffect transition="in" filter="fade">
                                      <p:cBhvr>
                                        <p:cTn id="39" dur="500"/>
                                        <p:tgtEl>
                                          <p:spTgt spid="16">
                                            <p:graphicEl>
                                              <a:dgm id="{9E3F5A14-DD48-4B12-96FF-8F33A2137F2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graphicEl>
                                              <a:dgm id="{584080F4-3CE2-42FB-9793-923B1C5FB8DA}"/>
                                            </p:graphicEl>
                                          </p:spTgt>
                                        </p:tgtEl>
                                        <p:attrNameLst>
                                          <p:attrName>style.visibility</p:attrName>
                                        </p:attrNameLst>
                                      </p:cBhvr>
                                      <p:to>
                                        <p:strVal val="visible"/>
                                      </p:to>
                                    </p:set>
                                    <p:animEffect transition="in" filter="fade">
                                      <p:cBhvr>
                                        <p:cTn id="44" dur="500"/>
                                        <p:tgtEl>
                                          <p:spTgt spid="16">
                                            <p:graphicEl>
                                              <a:dgm id="{584080F4-3CE2-42FB-9793-923B1C5FB8D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graphicEl>
                                              <a:dgm id="{8066605E-32C7-4808-B6B3-367A10DC8A47}"/>
                                            </p:graphicEl>
                                          </p:spTgt>
                                        </p:tgtEl>
                                        <p:attrNameLst>
                                          <p:attrName>style.visibility</p:attrName>
                                        </p:attrNameLst>
                                      </p:cBhvr>
                                      <p:to>
                                        <p:strVal val="visible"/>
                                      </p:to>
                                    </p:set>
                                    <p:animEffect transition="in" filter="fade">
                                      <p:cBhvr>
                                        <p:cTn id="47" dur="500"/>
                                        <p:tgtEl>
                                          <p:spTgt spid="16">
                                            <p:graphicEl>
                                              <a:dgm id="{8066605E-32C7-4808-B6B3-367A10DC8A4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graphicEl>
                                              <a:dgm id="{435CE86F-EB1A-4ADF-B973-44220FEA4BE3}"/>
                                            </p:graphicEl>
                                          </p:spTgt>
                                        </p:tgtEl>
                                        <p:attrNameLst>
                                          <p:attrName>style.visibility</p:attrName>
                                        </p:attrNameLst>
                                      </p:cBhvr>
                                      <p:to>
                                        <p:strVal val="visible"/>
                                      </p:to>
                                    </p:set>
                                    <p:animEffect transition="in" filter="fade">
                                      <p:cBhvr>
                                        <p:cTn id="52" dur="500"/>
                                        <p:tgtEl>
                                          <p:spTgt spid="16">
                                            <p:graphicEl>
                                              <a:dgm id="{435CE86F-EB1A-4ADF-B973-44220FEA4BE3}"/>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graphicEl>
                                              <a:dgm id="{D99CF962-9BD6-4A53-BC87-DEBB921BEB4F}"/>
                                            </p:graphicEl>
                                          </p:spTgt>
                                        </p:tgtEl>
                                        <p:attrNameLst>
                                          <p:attrName>style.visibility</p:attrName>
                                        </p:attrNameLst>
                                      </p:cBhvr>
                                      <p:to>
                                        <p:strVal val="visible"/>
                                      </p:to>
                                    </p:set>
                                    <p:animEffect transition="in" filter="fade">
                                      <p:cBhvr>
                                        <p:cTn id="55" dur="500"/>
                                        <p:tgtEl>
                                          <p:spTgt spid="16">
                                            <p:graphicEl>
                                              <a:dgm id="{D99CF962-9BD6-4A53-BC87-DEBB921BEB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Graphic spid="79"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4C3B-D42B-46E4-87D1-DFE87C07AC59}"/>
              </a:ext>
            </a:extLst>
          </p:cNvPr>
          <p:cNvSpPr>
            <a:spLocks noGrp="1"/>
          </p:cNvSpPr>
          <p:nvPr>
            <p:ph type="title" idx="4294967295"/>
          </p:nvPr>
        </p:nvSpPr>
        <p:spPr>
          <a:xfrm>
            <a:off x="0" y="274638"/>
            <a:ext cx="10972800" cy="1143000"/>
          </a:xfrm>
        </p:spPr>
        <p:txBody>
          <a:bodyPr vert="horz" lIns="91440" tIns="45720" rIns="91440" bIns="45720" rtlCol="0" anchor="ctr">
            <a:normAutofit/>
          </a:bodyPr>
          <a:lstStyle/>
          <a:p>
            <a:r>
              <a:rPr lang="en-US" kern="1200">
                <a:latin typeface="+mj-lt"/>
                <a:ea typeface="+mj-ea"/>
                <a:cs typeface="+mj-cs"/>
              </a:rPr>
              <a:t>References</a:t>
            </a:r>
          </a:p>
        </p:txBody>
      </p:sp>
      <p:sp>
        <p:nvSpPr>
          <p:cNvPr id="12" name="TextBox 11">
            <a:extLst>
              <a:ext uri="{FF2B5EF4-FFF2-40B4-BE49-F238E27FC236}">
                <a16:creationId xmlns:a16="http://schemas.microsoft.com/office/drawing/2014/main" id="{C2718030-C74C-4F41-BB09-02D885DD6966}"/>
              </a:ext>
            </a:extLst>
          </p:cNvPr>
          <p:cNvSpPr txBox="1"/>
          <p:nvPr/>
        </p:nvSpPr>
        <p:spPr>
          <a:xfrm>
            <a:off x="609599" y="1600201"/>
            <a:ext cx="10167257" cy="4525963"/>
          </a:xfrm>
          <a:prstGeom prst="rect">
            <a:avLst/>
          </a:prstGeom>
        </p:spPr>
        <p:txBody>
          <a:bodyPr vert="horz" lIns="91440" tIns="45720" rIns="91440" bIns="45720" rtlCol="0" anchor="t">
            <a:normAutofit/>
          </a:bodyPr>
          <a:lstStyle/>
          <a:p>
            <a:pPr marL="0" indent="-457200">
              <a:lnSpc>
                <a:spcPct val="90000"/>
              </a:lnSpc>
              <a:spcBef>
                <a:spcPct val="20000"/>
              </a:spcBef>
              <a:spcAft>
                <a:spcPts val="1200"/>
              </a:spcAft>
              <a:buFont typeface="Arial"/>
              <a:buNone/>
            </a:pPr>
            <a:r>
              <a:rPr lang="en-US" err="1">
                <a:latin typeface="Arial Nova"/>
              </a:rPr>
              <a:t>BlendKit</a:t>
            </a:r>
            <a:r>
              <a:rPr lang="en-US">
                <a:latin typeface="Arial Nova"/>
              </a:rPr>
              <a:t> Reader (2016). Retrieved at: https://blended.online.ucf.edu/blendkit-course-blendkit-reader-chapter-1/.</a:t>
            </a:r>
          </a:p>
          <a:p>
            <a:pPr marL="0" indent="-457200">
              <a:lnSpc>
                <a:spcPct val="90000"/>
              </a:lnSpc>
              <a:spcBef>
                <a:spcPct val="20000"/>
              </a:spcBef>
              <a:spcAft>
                <a:spcPts val="1200"/>
              </a:spcAft>
              <a:buFont typeface="Arial"/>
              <a:buNone/>
            </a:pPr>
            <a:r>
              <a:rPr lang="en-US">
                <a:latin typeface="Arial Nova"/>
              </a:rPr>
              <a:t>Chatfield, K. (2010). </a:t>
            </a:r>
            <a:r>
              <a:rPr lang="en-US" i="1">
                <a:latin typeface="Arial Nova"/>
              </a:rPr>
              <a:t>Content “loading” in hybrid/ blended learning</a:t>
            </a:r>
            <a:r>
              <a:rPr lang="en-US">
                <a:latin typeface="Arial Nova"/>
              </a:rPr>
              <a:t>. Sloan-C Effective Practice.</a:t>
            </a:r>
          </a:p>
          <a:p>
            <a:pPr marL="0" indent="-457200">
              <a:lnSpc>
                <a:spcPct val="90000"/>
              </a:lnSpc>
              <a:spcBef>
                <a:spcPct val="20000"/>
              </a:spcBef>
              <a:spcAft>
                <a:spcPts val="1200"/>
              </a:spcAft>
              <a:buFont typeface="Arial"/>
              <a:buNone/>
            </a:pPr>
            <a:r>
              <a:rPr lang="en-US">
                <a:latin typeface="Arial Nova"/>
              </a:rPr>
              <a:t>Graham, C. R., Henrie, C. R., &amp; Gibbons, A. S. (2014). ”Developing models and theory for blended learning research.” In A. G. Picciano, C. D. Dziuban, &amp; C. R. Graham (Eds.), </a:t>
            </a:r>
            <a:r>
              <a:rPr lang="en-US" i="1">
                <a:latin typeface="Arial Nova"/>
              </a:rPr>
              <a:t>Blended learning: Research perspectives</a:t>
            </a:r>
            <a:r>
              <a:rPr lang="en-US">
                <a:latin typeface="Arial Nova"/>
              </a:rPr>
              <a:t>, Volume 2 (pp. 13–33). New York, NY: Routledge.</a:t>
            </a:r>
          </a:p>
          <a:p>
            <a:pPr marL="0" indent="-457200">
              <a:lnSpc>
                <a:spcPct val="90000"/>
              </a:lnSpc>
              <a:spcBef>
                <a:spcPct val="20000"/>
              </a:spcBef>
              <a:spcAft>
                <a:spcPts val="1200"/>
              </a:spcAft>
              <a:buFont typeface="Arial"/>
              <a:buNone/>
            </a:pPr>
            <a:r>
              <a:rPr lang="en-US">
                <a:latin typeface="Arial Nova"/>
              </a:rPr>
              <a:t>McGee, P., &amp; Reis, A. (2012). ”Blended Course Design: A Synthesis of Best Practices.” </a:t>
            </a:r>
            <a:r>
              <a:rPr lang="en-US" i="1">
                <a:latin typeface="Arial Nova"/>
              </a:rPr>
              <a:t>Journal of Asynchronous Learning Networks</a:t>
            </a:r>
            <a:r>
              <a:rPr lang="en-US">
                <a:latin typeface="Arial Nova"/>
              </a:rPr>
              <a:t>, 16(4), 7-22.</a:t>
            </a:r>
          </a:p>
          <a:p>
            <a:pPr indent="-457200">
              <a:lnSpc>
                <a:spcPct val="90000"/>
              </a:lnSpc>
              <a:spcBef>
                <a:spcPct val="20000"/>
              </a:spcBef>
              <a:spcAft>
                <a:spcPts val="1200"/>
              </a:spcAft>
            </a:pPr>
            <a:r>
              <a:rPr lang="en-US">
                <a:latin typeface="Arial Nova"/>
              </a:rPr>
              <a:t>Penrod, J. (2023). "Hybrid Learning and Space Reimagination: Optimizing Access and Equity to Promote Student Success." </a:t>
            </a:r>
            <a:r>
              <a:rPr lang="en-US" i="1">
                <a:latin typeface="Arial Nova"/>
              </a:rPr>
              <a:t>Educause Review. </a:t>
            </a:r>
            <a:r>
              <a:rPr lang="en-US">
                <a:ea typeface="+mn-lt"/>
                <a:cs typeface="+mn-lt"/>
                <a:hlinkClick r:id="rId3"/>
              </a:rPr>
              <a:t>https://er.educause.edu/</a:t>
            </a:r>
            <a:endParaRPr lang="en-US">
              <a:latin typeface="Arial Nova"/>
              <a:ea typeface="+mn-lt"/>
              <a:cs typeface="+mn-lt"/>
            </a:endParaRPr>
          </a:p>
          <a:p>
            <a:pPr indent="-457200">
              <a:lnSpc>
                <a:spcPct val="90000"/>
              </a:lnSpc>
              <a:spcBef>
                <a:spcPct val="20000"/>
              </a:spcBef>
              <a:spcAft>
                <a:spcPts val="1200"/>
              </a:spcAft>
            </a:pPr>
            <a:r>
              <a:rPr lang="en-US">
                <a:latin typeface="Arial"/>
                <a:cs typeface="Arial"/>
              </a:rPr>
              <a:t>Taylor, S. (2023). "</a:t>
            </a:r>
            <a:r>
              <a:rPr lang="en-US"/>
              <a:t>As Colleges Focus on Quality in Online Learning, Advocates Ask: What About In-Person Courses?" </a:t>
            </a:r>
            <a:r>
              <a:rPr lang="en-US" i="1"/>
              <a:t>The Chronicle of Higher Education. </a:t>
            </a:r>
            <a:r>
              <a:rPr lang="en-US">
                <a:ea typeface="+mn-lt"/>
                <a:cs typeface="+mn-lt"/>
                <a:hlinkClick r:id="rId4"/>
              </a:rPr>
              <a:t>https://www.chronicle.com/</a:t>
            </a:r>
            <a:r>
              <a:rPr lang="en-US">
                <a:ea typeface="+mn-lt"/>
                <a:cs typeface="+mn-lt"/>
              </a:rPr>
              <a:t> </a:t>
            </a:r>
            <a:endParaRPr lang="en-US">
              <a:latin typeface="Arial"/>
              <a:cs typeface="Arial"/>
            </a:endParaRPr>
          </a:p>
          <a:p>
            <a:pPr indent="-457200">
              <a:lnSpc>
                <a:spcPct val="90000"/>
              </a:lnSpc>
              <a:spcBef>
                <a:spcPct val="20000"/>
              </a:spcBef>
              <a:spcAft>
                <a:spcPts val="1200"/>
              </a:spcAft>
            </a:pPr>
            <a:endParaRPr lang="en-US">
              <a:latin typeface="Arial"/>
              <a:cs typeface="Arial"/>
            </a:endParaRPr>
          </a:p>
        </p:txBody>
      </p:sp>
    </p:spTree>
    <p:extLst>
      <p:ext uri="{BB962C8B-B14F-4D97-AF65-F5344CB8AC3E}">
        <p14:creationId xmlns:p14="http://schemas.microsoft.com/office/powerpoint/2010/main" val="216851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6EDF-6E3A-4E0D-89BB-BFDB15EB8DC9}"/>
              </a:ext>
            </a:extLst>
          </p:cNvPr>
          <p:cNvSpPr>
            <a:spLocks noGrp="1"/>
          </p:cNvSpPr>
          <p:nvPr>
            <p:ph type="title"/>
          </p:nvPr>
        </p:nvSpPr>
        <p:spPr/>
        <p:txBody>
          <a:bodyPr/>
          <a:lstStyle/>
          <a:p>
            <a:r>
              <a:rPr lang="en-US">
                <a:cs typeface="Calibri Light"/>
              </a:rPr>
              <a:t>Learning Modalities</a:t>
            </a:r>
            <a:endParaRPr lang="en-US"/>
          </a:p>
        </p:txBody>
      </p:sp>
      <p:sp>
        <p:nvSpPr>
          <p:cNvPr id="3" name="Content Placeholder 2">
            <a:extLst>
              <a:ext uri="{FF2B5EF4-FFF2-40B4-BE49-F238E27FC236}">
                <a16:creationId xmlns:a16="http://schemas.microsoft.com/office/drawing/2014/main" id="{28803A7A-4EDF-4798-A97B-8D232034ACA9}"/>
              </a:ext>
            </a:extLst>
          </p:cNvPr>
          <p:cNvSpPr>
            <a:spLocks noGrp="1"/>
          </p:cNvSpPr>
          <p:nvPr>
            <p:ph idx="1"/>
          </p:nvPr>
        </p:nvSpPr>
        <p:spPr/>
        <p:txBody>
          <a:bodyPr vert="horz" lIns="91440" tIns="45720" rIns="91440" bIns="45720" rtlCol="0" anchor="t">
            <a:normAutofit/>
          </a:bodyPr>
          <a:lstStyle/>
          <a:p>
            <a:pPr>
              <a:buFont typeface="Wingdings"/>
              <a:buChar char="Ø"/>
            </a:pPr>
            <a:r>
              <a:rPr lang="en-US">
                <a:latin typeface="Arial"/>
                <a:cs typeface="Calibri"/>
              </a:rPr>
              <a:t>Remote Online Synchronous</a:t>
            </a:r>
            <a:endParaRPr lang="en-US">
              <a:latin typeface="Arial"/>
            </a:endParaRPr>
          </a:p>
          <a:p>
            <a:pPr>
              <a:buFont typeface="Wingdings,Sans-Serif"/>
              <a:buChar char="Ø"/>
            </a:pPr>
            <a:r>
              <a:rPr lang="en-US">
                <a:latin typeface="Arial"/>
                <a:cs typeface="Calibri"/>
              </a:rPr>
              <a:t>Face-to-Face Onsite</a:t>
            </a:r>
          </a:p>
          <a:p>
            <a:pPr>
              <a:buFont typeface="Wingdings"/>
              <a:buChar char="Ø"/>
            </a:pPr>
            <a:r>
              <a:rPr lang="en-US">
                <a:latin typeface="Arial"/>
                <a:cs typeface="Calibri"/>
              </a:rPr>
              <a:t>Blended/Hybrid</a:t>
            </a:r>
          </a:p>
          <a:p>
            <a:pPr>
              <a:buFont typeface="Wingdings"/>
              <a:buChar char="Ø"/>
            </a:pPr>
            <a:r>
              <a:rPr lang="en-US">
                <a:latin typeface="Arial"/>
                <a:cs typeface="Calibri"/>
              </a:rPr>
              <a:t>Online Asynchronous</a:t>
            </a:r>
            <a:endParaRPr lang="en-US"/>
          </a:p>
          <a:p>
            <a:pPr>
              <a:buFont typeface="Wingdings"/>
              <a:buChar char="Ø"/>
            </a:pPr>
            <a:r>
              <a:rPr lang="en-US" err="1">
                <a:latin typeface="Arial"/>
                <a:cs typeface="Calibri"/>
              </a:rPr>
              <a:t>Hyflex</a:t>
            </a:r>
            <a:r>
              <a:rPr lang="en-US">
                <a:latin typeface="Arial"/>
                <a:cs typeface="Calibri"/>
              </a:rPr>
              <a:t>/Simulcast</a:t>
            </a:r>
          </a:p>
        </p:txBody>
      </p:sp>
    </p:spTree>
    <p:extLst>
      <p:ext uri="{BB962C8B-B14F-4D97-AF65-F5344CB8AC3E}">
        <p14:creationId xmlns:p14="http://schemas.microsoft.com/office/powerpoint/2010/main" val="10200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4CD7E58-274E-4B96-BB5A-574AF43D7E6E}"/>
              </a:ext>
            </a:extLst>
          </p:cNvPr>
          <p:cNvGraphicFramePr>
            <a:graphicFrameLocks noGrp="1"/>
          </p:cNvGraphicFramePr>
          <p:nvPr>
            <p:extLst>
              <p:ext uri="{D42A27DB-BD31-4B8C-83A1-F6EECF244321}">
                <p14:modId xmlns:p14="http://schemas.microsoft.com/office/powerpoint/2010/main" val="3184036403"/>
              </p:ext>
            </p:extLst>
          </p:nvPr>
        </p:nvGraphicFramePr>
        <p:xfrm>
          <a:off x="1069473" y="982130"/>
          <a:ext cx="8127999" cy="541867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412655552"/>
                    </a:ext>
                  </a:extLst>
                </a:gridCol>
                <a:gridCol w="2709333">
                  <a:extLst>
                    <a:ext uri="{9D8B030D-6E8A-4147-A177-3AD203B41FA5}">
                      <a16:colId xmlns:a16="http://schemas.microsoft.com/office/drawing/2014/main" val="1360034851"/>
                    </a:ext>
                  </a:extLst>
                </a:gridCol>
                <a:gridCol w="2709333">
                  <a:extLst>
                    <a:ext uri="{9D8B030D-6E8A-4147-A177-3AD203B41FA5}">
                      <a16:colId xmlns:a16="http://schemas.microsoft.com/office/drawing/2014/main" val="1191592529"/>
                    </a:ext>
                  </a:extLst>
                </a:gridCol>
              </a:tblGrid>
              <a:tr h="597666">
                <a:tc>
                  <a:txBody>
                    <a:bodyPr/>
                    <a:lstStyle/>
                    <a:p>
                      <a:pPr algn="ctr"/>
                      <a:r>
                        <a:rPr lang="en-US" b="1">
                          <a:latin typeface="+mj-lt"/>
                          <a:cs typeface="Arial" panose="020B0604020202020204" pitchFamily="34" charset="0"/>
                        </a:rPr>
                        <a:t>Face-to-Face</a:t>
                      </a:r>
                    </a:p>
                  </a:txBody>
                  <a:tcPr anchor="ct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a:latin typeface="+mj-lt"/>
                          <a:cs typeface="Arial" panose="020B0604020202020204" pitchFamily="34" charset="0"/>
                        </a:rPr>
                        <a:t>Blended</a:t>
                      </a:r>
                    </a:p>
                  </a:txBody>
                  <a:tcPr anchor="ct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a:latin typeface="+mj-lt"/>
                          <a:cs typeface="Arial" panose="020B0604020202020204" pitchFamily="34" charset="0"/>
                        </a:rPr>
                        <a:t>Online</a:t>
                      </a:r>
                    </a:p>
                  </a:txBody>
                  <a:tcPr anchor="ct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4727326"/>
                  </a:ext>
                </a:extLst>
              </a:tr>
              <a:tr h="4821004">
                <a:tc>
                  <a:txBody>
                    <a:bodyPr/>
                    <a:lstStyle/>
                    <a:p>
                      <a:pPr algn="l" rtl="0" fontAlgn="base"/>
                      <a:endParaRPr lang="en-US" sz="3600" b="0" i="0">
                        <a:effectLst/>
                        <a:latin typeface="+mj-lt"/>
                      </a:endParaRPr>
                    </a:p>
                  </a:txBody>
                  <a:tcPr>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mj-lt"/>
                      </a:endParaRPr>
                    </a:p>
                  </a:txBody>
                  <a:tcPr>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latin typeface="+mj-lt"/>
                      </a:endParaRPr>
                    </a:p>
                  </a:txBody>
                  <a:tcPr>
                    <a:lnL w="12700" cmpd="sng">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044719"/>
                  </a:ext>
                </a:extLst>
              </a:tr>
            </a:tbl>
          </a:graphicData>
        </a:graphic>
      </p:graphicFrame>
      <p:cxnSp>
        <p:nvCxnSpPr>
          <p:cNvPr id="4" name="Straight Connector 3">
            <a:extLst>
              <a:ext uri="{FF2B5EF4-FFF2-40B4-BE49-F238E27FC236}">
                <a16:creationId xmlns:a16="http://schemas.microsoft.com/office/drawing/2014/main" id="{E87EA48A-4B7C-4652-8F2E-DEF241C2E371}"/>
              </a:ext>
            </a:extLst>
          </p:cNvPr>
          <p:cNvCxnSpPr>
            <a:cxnSpLocks/>
          </p:cNvCxnSpPr>
          <p:nvPr/>
        </p:nvCxnSpPr>
        <p:spPr>
          <a:xfrm>
            <a:off x="3787942" y="964613"/>
            <a:ext cx="8758" cy="54464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46A394-5411-453A-9A48-69A4A0D0DDE1}"/>
              </a:ext>
            </a:extLst>
          </p:cNvPr>
          <p:cNvCxnSpPr>
            <a:cxnSpLocks/>
          </p:cNvCxnSpPr>
          <p:nvPr/>
        </p:nvCxnSpPr>
        <p:spPr>
          <a:xfrm>
            <a:off x="6510087" y="964613"/>
            <a:ext cx="26275" cy="54503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A56EEC2-9836-4BD1-8265-7C66A791343D}"/>
              </a:ext>
            </a:extLst>
          </p:cNvPr>
          <p:cNvSpPr txBox="1"/>
          <p:nvPr/>
        </p:nvSpPr>
        <p:spPr>
          <a:xfrm>
            <a:off x="1069474" y="1792418"/>
            <a:ext cx="2718468" cy="3970318"/>
          </a:xfrm>
          <a:prstGeom prst="rect">
            <a:avLst/>
          </a:prstGeom>
          <a:noFill/>
        </p:spPr>
        <p:txBody>
          <a:bodyPr wrap="square" rtlCol="0">
            <a:normAutofit/>
          </a:bodyPr>
          <a:lstStyle/>
          <a:p>
            <a:pPr algn="l" rtl="0" fontAlgn="base"/>
            <a:r>
              <a:rPr lang="en-US" sz="1800" b="0" i="0">
                <a:effectLst/>
                <a:latin typeface="+mj-lt"/>
              </a:rPr>
              <a:t>In a fully‐synchronous classroom, students and instructors communicate and collaborate only through face‐to‐face interactions.  </a:t>
            </a:r>
          </a:p>
          <a:p>
            <a:pPr algn="l" rtl="0" fontAlgn="base"/>
            <a:r>
              <a:rPr lang="en-US" sz="1800" b="0" i="0">
                <a:effectLst/>
                <a:latin typeface="+mj-lt"/>
              </a:rPr>
              <a:t>Instruction does not use telephonic, postal, or other courier services to facilitate peer‑to‑peer or student‑instructor communication and collaboration. </a:t>
            </a:r>
            <a:r>
              <a:rPr lang="en-US" sz="1600" b="0" i="0">
                <a:effectLst/>
                <a:latin typeface="+mj-lt"/>
              </a:rPr>
              <a:t> </a:t>
            </a:r>
            <a:endParaRPr lang="en-US" sz="3200" b="0" i="0">
              <a:effectLst/>
              <a:latin typeface="+mj-lt"/>
            </a:endParaRPr>
          </a:p>
          <a:p>
            <a:endParaRPr lang="en-US"/>
          </a:p>
        </p:txBody>
      </p:sp>
      <p:sp>
        <p:nvSpPr>
          <p:cNvPr id="13" name="TextBox 12">
            <a:extLst>
              <a:ext uri="{FF2B5EF4-FFF2-40B4-BE49-F238E27FC236}">
                <a16:creationId xmlns:a16="http://schemas.microsoft.com/office/drawing/2014/main" id="{B23E86A9-C49A-46AB-B858-4D034F78B061}"/>
              </a:ext>
            </a:extLst>
          </p:cNvPr>
          <p:cNvSpPr txBox="1"/>
          <p:nvPr/>
        </p:nvSpPr>
        <p:spPr>
          <a:xfrm>
            <a:off x="3787941" y="1546196"/>
            <a:ext cx="2758050" cy="4185761"/>
          </a:xfrm>
          <a:prstGeom prst="rect">
            <a:avLst/>
          </a:prstGeom>
          <a:noFill/>
        </p:spPr>
        <p:txBody>
          <a:bodyPr wrap="square" rtlCol="0">
            <a:spAutoFit/>
          </a:bodyPr>
          <a:lstStyle/>
          <a:p>
            <a:r>
              <a:rPr lang="en-US" sz="1400"/>
              <a:t>A blended classroom may include few or many ways for peer‐to‐peer and student‐instructor communication to occur. Classroom meetings may be solely face‐to‐face, or they may use remote learning techniques  for some or all the students. Peer‑to‑peer student‑instructor communication and collaboration may occur in multiple ways, such as by sharing the same physical space, by post, or by using instant messaging apps on smartphones. Each decision regarding the use of remote education techniques is independent of other decisions and are made to increase student success.  </a:t>
            </a:r>
          </a:p>
        </p:txBody>
      </p:sp>
      <p:sp>
        <p:nvSpPr>
          <p:cNvPr id="14" name="TextBox 13">
            <a:extLst>
              <a:ext uri="{FF2B5EF4-FFF2-40B4-BE49-F238E27FC236}">
                <a16:creationId xmlns:a16="http://schemas.microsoft.com/office/drawing/2014/main" id="{15237C86-E662-49B0-BA7C-F59CDF0BC920}"/>
              </a:ext>
            </a:extLst>
          </p:cNvPr>
          <p:cNvSpPr txBox="1"/>
          <p:nvPr/>
        </p:nvSpPr>
        <p:spPr>
          <a:xfrm>
            <a:off x="6619875" y="1792418"/>
            <a:ext cx="2442287" cy="3693319"/>
          </a:xfrm>
          <a:prstGeom prst="rect">
            <a:avLst/>
          </a:prstGeom>
          <a:noFill/>
        </p:spPr>
        <p:txBody>
          <a:bodyPr wrap="square" rtlCol="0">
            <a:spAutoFit/>
          </a:bodyPr>
          <a:lstStyle/>
          <a:p>
            <a:r>
              <a:rPr lang="en-US"/>
              <a:t>In a fully asynchronous classroom, all communication between students and instructors occurs remotely. This may include the use of computers and tablets, telephonic equipment, or the use of the postal service. </a:t>
            </a:r>
          </a:p>
          <a:p>
            <a:endParaRPr lang="en-US"/>
          </a:p>
        </p:txBody>
      </p:sp>
      <p:sp>
        <p:nvSpPr>
          <p:cNvPr id="15" name="TextBox 14">
            <a:extLst>
              <a:ext uri="{FF2B5EF4-FFF2-40B4-BE49-F238E27FC236}">
                <a16:creationId xmlns:a16="http://schemas.microsoft.com/office/drawing/2014/main" id="{90E142EC-91F9-48CF-BE45-7D2CADB9996C}"/>
              </a:ext>
            </a:extLst>
          </p:cNvPr>
          <p:cNvSpPr txBox="1"/>
          <p:nvPr/>
        </p:nvSpPr>
        <p:spPr>
          <a:xfrm>
            <a:off x="9525000" y="259599"/>
            <a:ext cx="1386790" cy="369332"/>
          </a:xfrm>
          <a:prstGeom prst="rect">
            <a:avLst/>
          </a:prstGeom>
          <a:noFill/>
        </p:spPr>
        <p:txBody>
          <a:bodyPr wrap="none" rtlCol="0">
            <a:spAutoFit/>
          </a:bodyPr>
          <a:lstStyle/>
          <a:p>
            <a:r>
              <a:rPr lang="en-US"/>
              <a:t>Synchronous</a:t>
            </a:r>
          </a:p>
        </p:txBody>
      </p:sp>
      <p:sp>
        <p:nvSpPr>
          <p:cNvPr id="17" name="TextBox 16">
            <a:extLst>
              <a:ext uri="{FF2B5EF4-FFF2-40B4-BE49-F238E27FC236}">
                <a16:creationId xmlns:a16="http://schemas.microsoft.com/office/drawing/2014/main" id="{9C2653AE-E234-4C0B-A6F9-F0586DE1947C}"/>
              </a:ext>
            </a:extLst>
          </p:cNvPr>
          <p:cNvSpPr txBox="1"/>
          <p:nvPr/>
        </p:nvSpPr>
        <p:spPr>
          <a:xfrm>
            <a:off x="9519353" y="581587"/>
            <a:ext cx="1698979" cy="369332"/>
          </a:xfrm>
          <a:prstGeom prst="rect">
            <a:avLst/>
          </a:prstGeom>
          <a:noFill/>
        </p:spPr>
        <p:txBody>
          <a:bodyPr wrap="square">
            <a:spAutoFit/>
          </a:bodyPr>
          <a:lstStyle/>
          <a:p>
            <a:r>
              <a:rPr lang="en-US"/>
              <a:t>Asynchronous</a:t>
            </a:r>
          </a:p>
        </p:txBody>
      </p:sp>
      <p:pic>
        <p:nvPicPr>
          <p:cNvPr id="18" name="Picture 1">
            <a:extLst>
              <a:ext uri="{FF2B5EF4-FFF2-40B4-BE49-F238E27FC236}">
                <a16:creationId xmlns:a16="http://schemas.microsoft.com/office/drawing/2014/main" id="{D268E297-C607-4124-A5CF-D2CEEE130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472" y="262855"/>
            <a:ext cx="8127999" cy="688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500"/>
                            </p:stCondLst>
                            <p:childTnLst>
                              <p:par>
                                <p:cTn id="24" presetID="10" presetClass="entr" presetSubtype="0" fill="hold" grpId="0" nodeType="after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1500"/>
                            </p:stCondLst>
                            <p:childTnLst>
                              <p:par>
                                <p:cTn id="28" presetID="10" presetClass="entr" presetSubtype="0" fill="hold" nodeType="afterEffect">
                                  <p:stCondLst>
                                    <p:cond delay="50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6E7C-594B-476F-B9D9-24E9653418C4}"/>
              </a:ext>
            </a:extLst>
          </p:cNvPr>
          <p:cNvSpPr>
            <a:spLocks noGrp="1"/>
          </p:cNvSpPr>
          <p:nvPr>
            <p:ph type="title"/>
          </p:nvPr>
        </p:nvSpPr>
        <p:spPr/>
        <p:txBody>
          <a:bodyPr/>
          <a:lstStyle/>
          <a:p>
            <a:r>
              <a:rPr lang="en-US">
                <a:cs typeface="Calibri Light"/>
              </a:rPr>
              <a:t>Commonalities of all Modalities</a:t>
            </a:r>
            <a:endParaRPr lang="en-US"/>
          </a:p>
        </p:txBody>
      </p:sp>
      <p:sp>
        <p:nvSpPr>
          <p:cNvPr id="3" name="Content Placeholder 2">
            <a:extLst>
              <a:ext uri="{FF2B5EF4-FFF2-40B4-BE49-F238E27FC236}">
                <a16:creationId xmlns:a16="http://schemas.microsoft.com/office/drawing/2014/main" id="{18FF7F33-6500-4DE1-A2D1-7C9727099845}"/>
              </a:ext>
            </a:extLst>
          </p:cNvPr>
          <p:cNvSpPr>
            <a:spLocks noGrp="1"/>
          </p:cNvSpPr>
          <p:nvPr>
            <p:ph idx="1"/>
          </p:nvPr>
        </p:nvSpPr>
        <p:spPr>
          <a:xfrm>
            <a:off x="609600" y="1625601"/>
            <a:ext cx="10972800" cy="1919530"/>
          </a:xfrm>
        </p:spPr>
        <p:txBody>
          <a:bodyPr vert="horz" lIns="91440" tIns="45720" rIns="91440" bIns="45720" rtlCol="0" anchor="t">
            <a:noAutofit/>
          </a:bodyPr>
          <a:lstStyle/>
          <a:p>
            <a:r>
              <a:rPr lang="en-US" sz="2800">
                <a:latin typeface="Arial"/>
              </a:rPr>
              <a:t>Student-Instructor Communication</a:t>
            </a:r>
          </a:p>
          <a:p>
            <a:r>
              <a:rPr lang="en-US" sz="2800">
                <a:latin typeface="Arial"/>
              </a:rPr>
              <a:t>Synchronous and Asynchronous Time</a:t>
            </a:r>
          </a:p>
          <a:p>
            <a:r>
              <a:rPr lang="en-US" sz="2800">
                <a:latin typeface="Arial"/>
              </a:rPr>
              <a:t>Peer Collaboration</a:t>
            </a:r>
          </a:p>
          <a:p>
            <a:r>
              <a:rPr lang="en-US" sz="2800">
                <a:latin typeface="Arial"/>
              </a:rPr>
              <a:t>Use of Technology</a:t>
            </a:r>
          </a:p>
          <a:p>
            <a:endParaRPr lang="en-US"/>
          </a:p>
          <a:p>
            <a:endParaRPr lang="en-US"/>
          </a:p>
        </p:txBody>
      </p:sp>
      <p:sp>
        <p:nvSpPr>
          <p:cNvPr id="5" name="TextBox 4">
            <a:extLst>
              <a:ext uri="{FF2B5EF4-FFF2-40B4-BE49-F238E27FC236}">
                <a16:creationId xmlns:a16="http://schemas.microsoft.com/office/drawing/2014/main" id="{019F549A-60BF-4532-AD64-2C425C7B78C2}"/>
              </a:ext>
            </a:extLst>
          </p:cNvPr>
          <p:cNvSpPr txBox="1"/>
          <p:nvPr/>
        </p:nvSpPr>
        <p:spPr>
          <a:xfrm>
            <a:off x="1577411" y="3758803"/>
            <a:ext cx="463506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sz="2800"/>
              <a:t>Virtual Reality </a:t>
            </a:r>
            <a:endParaRPr lang="en-US" sz="2800">
              <a:cs typeface="Arial" panose="020B0604020202020204"/>
            </a:endParaRPr>
          </a:p>
          <a:p>
            <a:pPr marL="285750" indent="-285750">
              <a:buFont typeface="Wingdings"/>
              <a:buChar char="§"/>
            </a:pPr>
            <a:r>
              <a:rPr lang="en-US" sz="2800"/>
              <a:t>Internet </a:t>
            </a:r>
            <a:endParaRPr lang="en-US" sz="2800">
              <a:cs typeface="Arial"/>
            </a:endParaRPr>
          </a:p>
          <a:p>
            <a:pPr marL="285750" indent="-285750">
              <a:buFont typeface="Wingdings"/>
              <a:buChar char="§"/>
            </a:pPr>
            <a:r>
              <a:rPr lang="en-US" sz="2800"/>
              <a:t>Chalkboard</a:t>
            </a:r>
            <a:endParaRPr lang="en-US" sz="2800">
              <a:cs typeface="Arial"/>
            </a:endParaRPr>
          </a:p>
          <a:p>
            <a:pPr marL="285750" indent="-285750">
              <a:buFont typeface="Wingdings"/>
              <a:buChar char="§"/>
            </a:pPr>
            <a:r>
              <a:rPr lang="en-US" sz="2800">
                <a:cs typeface="Arial"/>
              </a:rPr>
              <a:t>Letters/Mail</a:t>
            </a:r>
          </a:p>
          <a:p>
            <a:pPr marL="285750" indent="-285750">
              <a:buFont typeface="Wingdings"/>
              <a:buChar char="§"/>
            </a:pPr>
            <a:r>
              <a:rPr lang="en-US" sz="2800">
                <a:cs typeface="Arial"/>
              </a:rPr>
              <a:t>Clay Tablet and Stylus</a:t>
            </a:r>
          </a:p>
        </p:txBody>
      </p:sp>
    </p:spTree>
    <p:extLst>
      <p:ext uri="{BB962C8B-B14F-4D97-AF65-F5344CB8AC3E}">
        <p14:creationId xmlns:p14="http://schemas.microsoft.com/office/powerpoint/2010/main" val="27704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5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animEffect transition="in" filter="fade">
                                      <p:cBhvr>
                                        <p:cTn id="4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17E9-6090-4501-A966-70D1B9A29D66}"/>
              </a:ext>
            </a:extLst>
          </p:cNvPr>
          <p:cNvSpPr>
            <a:spLocks noGrp="1"/>
          </p:cNvSpPr>
          <p:nvPr>
            <p:ph type="title"/>
          </p:nvPr>
        </p:nvSpPr>
        <p:spPr/>
        <p:txBody>
          <a:bodyPr/>
          <a:lstStyle/>
          <a:p>
            <a:r>
              <a:rPr lang="en-US">
                <a:cs typeface="Calibri Light"/>
              </a:rPr>
              <a:t>Blended Learning Definition</a:t>
            </a:r>
            <a:endParaRPr lang="en-US"/>
          </a:p>
        </p:txBody>
      </p:sp>
      <p:sp>
        <p:nvSpPr>
          <p:cNvPr id="3" name="Content Placeholder 2">
            <a:extLst>
              <a:ext uri="{FF2B5EF4-FFF2-40B4-BE49-F238E27FC236}">
                <a16:creationId xmlns:a16="http://schemas.microsoft.com/office/drawing/2014/main" id="{841FC852-E414-4D1E-9415-92C21D771741}"/>
              </a:ext>
            </a:extLst>
          </p:cNvPr>
          <p:cNvSpPr>
            <a:spLocks noGrp="1"/>
          </p:cNvSpPr>
          <p:nvPr>
            <p:ph idx="1"/>
          </p:nvPr>
        </p:nvSpPr>
        <p:spPr/>
        <p:txBody>
          <a:bodyPr vert="horz" lIns="91440" tIns="45720" rIns="91440" bIns="45720" rtlCol="0" anchor="t">
            <a:normAutofit/>
          </a:bodyPr>
          <a:lstStyle/>
          <a:p>
            <a:r>
              <a:rPr lang="en-US">
                <a:latin typeface="Arial Nova"/>
                <a:cs typeface="Calibri"/>
              </a:rPr>
              <a:t>Seamless integration of synchronous and asynchronous</a:t>
            </a:r>
          </a:p>
          <a:p>
            <a:r>
              <a:rPr lang="en-US">
                <a:latin typeface="Arial Nova"/>
                <a:cs typeface="Calibri"/>
              </a:rPr>
              <a:t>Modalities always support each other</a:t>
            </a:r>
          </a:p>
          <a:p>
            <a:r>
              <a:rPr lang="en-US">
                <a:latin typeface="Arial Nova"/>
                <a:cs typeface="Calibri"/>
              </a:rPr>
              <a:t>Student independent work online supports and aligns with work in real-time class</a:t>
            </a:r>
          </a:p>
        </p:txBody>
      </p:sp>
    </p:spTree>
    <p:extLst>
      <p:ext uri="{BB962C8B-B14F-4D97-AF65-F5344CB8AC3E}">
        <p14:creationId xmlns:p14="http://schemas.microsoft.com/office/powerpoint/2010/main" val="35433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ECCE-6E82-64E9-3470-E3E4E5C7EE2E}"/>
              </a:ext>
            </a:extLst>
          </p:cNvPr>
          <p:cNvSpPr>
            <a:spLocks noGrp="1"/>
          </p:cNvSpPr>
          <p:nvPr>
            <p:ph type="title"/>
          </p:nvPr>
        </p:nvSpPr>
        <p:spPr/>
        <p:txBody>
          <a:bodyPr/>
          <a:lstStyle/>
          <a:p>
            <a:r>
              <a:rPr lang="en-US" dirty="0">
                <a:cs typeface="Arial"/>
              </a:rPr>
              <a:t>Rationale </a:t>
            </a:r>
            <a:r>
              <a:rPr lang="en-US">
                <a:cs typeface="Arial"/>
              </a:rPr>
              <a:t>for Blended</a:t>
            </a:r>
            <a:endParaRPr lang="en-US"/>
          </a:p>
        </p:txBody>
      </p:sp>
      <p:sp>
        <p:nvSpPr>
          <p:cNvPr id="3" name="Content Placeholder 2">
            <a:extLst>
              <a:ext uri="{FF2B5EF4-FFF2-40B4-BE49-F238E27FC236}">
                <a16:creationId xmlns:a16="http://schemas.microsoft.com/office/drawing/2014/main" id="{2B1C6EA6-CC81-7908-AB46-83CB7E330CFC}"/>
              </a:ext>
            </a:extLst>
          </p:cNvPr>
          <p:cNvSpPr>
            <a:spLocks noGrp="1"/>
          </p:cNvSpPr>
          <p:nvPr>
            <p:ph idx="1"/>
          </p:nvPr>
        </p:nvSpPr>
        <p:spPr/>
        <p:txBody>
          <a:bodyPr vert="horz" lIns="91440" tIns="45720" rIns="91440" bIns="45720" rtlCol="0" anchor="t">
            <a:normAutofit/>
          </a:bodyPr>
          <a:lstStyle/>
          <a:p>
            <a:r>
              <a:rPr lang="en-US">
                <a:latin typeface="Arial Nova"/>
                <a:cs typeface="Calibri"/>
              </a:rPr>
              <a:t>Today's students are more diverse than ever</a:t>
            </a:r>
          </a:p>
          <a:p>
            <a:r>
              <a:rPr lang="en-US">
                <a:latin typeface="Arial Nova"/>
                <a:cs typeface="Calibri"/>
              </a:rPr>
              <a:t>Yet higher ed practices built long ago for "wealthier, White consumers" (Penrod)</a:t>
            </a:r>
          </a:p>
          <a:p>
            <a:r>
              <a:rPr lang="en-US">
                <a:latin typeface="Arial Nova"/>
                <a:cs typeface="Calibri"/>
              </a:rPr>
              <a:t>Accommodations were reactive </a:t>
            </a:r>
          </a:p>
          <a:p>
            <a:r>
              <a:rPr lang="en-US">
                <a:latin typeface="Arial Nova"/>
                <a:cs typeface="Calibri"/>
              </a:rPr>
              <a:t>Blended learning can be a strategic part of educational reimagining and rebuilding </a:t>
            </a:r>
          </a:p>
          <a:p>
            <a:r>
              <a:rPr lang="en-US">
                <a:latin typeface="Arial Nova"/>
                <a:cs typeface="Calibri"/>
              </a:rPr>
              <a:t>Maximize both in-person and online flexibility = opportunities for truly inclusive education </a:t>
            </a:r>
          </a:p>
        </p:txBody>
      </p:sp>
    </p:spTree>
    <p:extLst>
      <p:ext uri="{BB962C8B-B14F-4D97-AF65-F5344CB8AC3E}">
        <p14:creationId xmlns:p14="http://schemas.microsoft.com/office/powerpoint/2010/main" val="255091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C6A3-173F-4881-AA4F-84976ADD5AF5}"/>
              </a:ext>
            </a:extLst>
          </p:cNvPr>
          <p:cNvSpPr>
            <a:spLocks noGrp="1"/>
          </p:cNvSpPr>
          <p:nvPr>
            <p:ph type="title"/>
          </p:nvPr>
        </p:nvSpPr>
        <p:spPr/>
        <p:txBody>
          <a:bodyPr/>
          <a:lstStyle/>
          <a:p>
            <a:r>
              <a:rPr lang="en-US">
                <a:cs typeface="Calibri Light"/>
              </a:rPr>
              <a:t> Book Club in Blended Course</a:t>
            </a:r>
            <a:endParaRPr lang="en-US"/>
          </a:p>
        </p:txBody>
      </p:sp>
      <p:graphicFrame>
        <p:nvGraphicFramePr>
          <p:cNvPr id="4" name="Table 4">
            <a:extLst>
              <a:ext uri="{FF2B5EF4-FFF2-40B4-BE49-F238E27FC236}">
                <a16:creationId xmlns:a16="http://schemas.microsoft.com/office/drawing/2014/main" id="{C547B962-01D2-FF68-0E5D-BB4B559395E9}"/>
              </a:ext>
            </a:extLst>
          </p:cNvPr>
          <p:cNvGraphicFramePr>
            <a:graphicFrameLocks noGrp="1"/>
          </p:cNvGraphicFramePr>
          <p:nvPr>
            <p:ph idx="1"/>
            <p:extLst>
              <p:ext uri="{D42A27DB-BD31-4B8C-83A1-F6EECF244321}">
                <p14:modId xmlns:p14="http://schemas.microsoft.com/office/powerpoint/2010/main" val="746372784"/>
              </p:ext>
            </p:extLst>
          </p:nvPr>
        </p:nvGraphicFramePr>
        <p:xfrm>
          <a:off x="373811" y="1667773"/>
          <a:ext cx="11549445" cy="4900658"/>
        </p:xfrm>
        <a:graphic>
          <a:graphicData uri="http://schemas.openxmlformats.org/drawingml/2006/table">
            <a:tbl>
              <a:tblPr firstRow="1" bandRow="1">
                <a:tableStyleId>{5C22544A-7EE6-4342-B048-85BDC9FD1C3A}</a:tableStyleId>
              </a:tblPr>
              <a:tblGrid>
                <a:gridCol w="3849815">
                  <a:extLst>
                    <a:ext uri="{9D8B030D-6E8A-4147-A177-3AD203B41FA5}">
                      <a16:colId xmlns:a16="http://schemas.microsoft.com/office/drawing/2014/main" val="9729212"/>
                    </a:ext>
                  </a:extLst>
                </a:gridCol>
                <a:gridCol w="3849815">
                  <a:extLst>
                    <a:ext uri="{9D8B030D-6E8A-4147-A177-3AD203B41FA5}">
                      <a16:colId xmlns:a16="http://schemas.microsoft.com/office/drawing/2014/main" val="2876314581"/>
                    </a:ext>
                  </a:extLst>
                </a:gridCol>
                <a:gridCol w="3849815">
                  <a:extLst>
                    <a:ext uri="{9D8B030D-6E8A-4147-A177-3AD203B41FA5}">
                      <a16:colId xmlns:a16="http://schemas.microsoft.com/office/drawing/2014/main" val="485270404"/>
                    </a:ext>
                  </a:extLst>
                </a:gridCol>
              </a:tblGrid>
              <a:tr h="921906">
                <a:tc>
                  <a:txBody>
                    <a:bodyPr/>
                    <a:lstStyle/>
                    <a:p>
                      <a:r>
                        <a:rPr lang="en-US" sz="2100"/>
                        <a:t>Asynchronous Before Class Meeting</a:t>
                      </a:r>
                    </a:p>
                  </a:txBody>
                  <a:tcPr/>
                </a:tc>
                <a:tc>
                  <a:txBody>
                    <a:bodyPr/>
                    <a:lstStyle/>
                    <a:p>
                      <a:r>
                        <a:rPr lang="en-US" sz="2100"/>
                        <a:t>Synchronous In Class</a:t>
                      </a:r>
                    </a:p>
                  </a:txBody>
                  <a:tcPr/>
                </a:tc>
                <a:tc>
                  <a:txBody>
                    <a:bodyPr/>
                    <a:lstStyle/>
                    <a:p>
                      <a:r>
                        <a:rPr lang="en-US" sz="2100"/>
                        <a:t>Asynchronous Post Class</a:t>
                      </a:r>
                    </a:p>
                  </a:txBody>
                  <a:tcPr/>
                </a:tc>
                <a:extLst>
                  <a:ext uri="{0D108BD9-81ED-4DB2-BD59-A6C34878D82A}">
                    <a16:rowId xmlns:a16="http://schemas.microsoft.com/office/drawing/2014/main" val="2113232524"/>
                  </a:ext>
                </a:extLst>
              </a:tr>
              <a:tr h="3978752">
                <a:tc>
                  <a:txBody>
                    <a:bodyPr/>
                    <a:lstStyle/>
                    <a:p>
                      <a:r>
                        <a:rPr lang="en-US" sz="2100"/>
                        <a:t>Students:</a:t>
                      </a:r>
                    </a:p>
                    <a:p>
                      <a:pPr marL="285750" lvl="0" indent="-285750">
                        <a:buFont typeface="Arial"/>
                        <a:buChar char="•"/>
                      </a:pPr>
                      <a:r>
                        <a:rPr lang="en-US" sz="2100"/>
                        <a:t>Read assigned chapters</a:t>
                      </a:r>
                    </a:p>
                    <a:p>
                      <a:pPr marL="285750" lvl="0" indent="-285750">
                        <a:buFont typeface="Arial"/>
                        <a:buChar char="•"/>
                      </a:pPr>
                      <a:r>
                        <a:rPr lang="en-US" sz="2100"/>
                        <a:t>Post their thoughts and a discussion question for the in-class time</a:t>
                      </a:r>
                    </a:p>
                    <a:p>
                      <a:pPr marL="285750" lvl="0" indent="-285750">
                        <a:buFont typeface="Arial"/>
                        <a:buChar char="•"/>
                      </a:pPr>
                      <a:r>
                        <a:rPr lang="en-US" sz="2100"/>
                        <a:t>Can check others' responses anytime while reading to assist in their own comprehension</a:t>
                      </a:r>
                    </a:p>
                  </a:txBody>
                  <a:tcPr/>
                </a:tc>
                <a:tc>
                  <a:txBody>
                    <a:bodyPr/>
                    <a:lstStyle/>
                    <a:p>
                      <a:r>
                        <a:rPr lang="en-US" sz="2100"/>
                        <a:t>Students in small groups:</a:t>
                      </a:r>
                    </a:p>
                    <a:p>
                      <a:pPr marL="285750" lvl="0" indent="-285750">
                        <a:buFont typeface="Arial"/>
                        <a:buChar char="•"/>
                      </a:pPr>
                      <a:r>
                        <a:rPr lang="en-US" sz="2100"/>
                        <a:t>Talk out key ideas and discuss questions from discussion board </a:t>
                      </a:r>
                    </a:p>
                    <a:p>
                      <a:pPr marL="285750" lvl="0" indent="-285750">
                        <a:buFont typeface="Arial"/>
                        <a:buChar char="•"/>
                      </a:pPr>
                      <a:endParaRPr lang="en-US" sz="2100"/>
                    </a:p>
                    <a:p>
                      <a:pPr marL="0" lvl="0" indent="0">
                        <a:buNone/>
                      </a:pPr>
                      <a:r>
                        <a:rPr lang="en-US" sz="2100"/>
                        <a:t>Teacher:</a:t>
                      </a:r>
                    </a:p>
                    <a:p>
                      <a:pPr marL="285750" lvl="0" indent="-285750">
                        <a:buFont typeface="Arial"/>
                        <a:buChar char="•"/>
                      </a:pPr>
                      <a:r>
                        <a:rPr lang="en-US" sz="2100"/>
                        <a:t>Reviews discussion board right before class and can highlight key points, clarify common areas of confusion, use student ideas as discussion starters</a:t>
                      </a:r>
                    </a:p>
                  </a:txBody>
                  <a:tcPr/>
                </a:tc>
                <a:tc>
                  <a:txBody>
                    <a:bodyPr/>
                    <a:lstStyle/>
                    <a:p>
                      <a:r>
                        <a:rPr lang="en-US" sz="2100"/>
                        <a:t>Students:</a:t>
                      </a:r>
                    </a:p>
                    <a:p>
                      <a:pPr marL="285750" lvl="0" indent="-285750">
                        <a:buFont typeface="Arial"/>
                        <a:buChar char="•"/>
                      </a:pPr>
                      <a:r>
                        <a:rPr lang="en-US" sz="2100"/>
                        <a:t>Post replies to classmates, which extends the classroom conversation </a:t>
                      </a:r>
                    </a:p>
                    <a:p>
                      <a:pPr marL="285750" lvl="0" indent="-285750">
                        <a:buFont typeface="Arial"/>
                        <a:buChar char="•"/>
                      </a:pPr>
                      <a:r>
                        <a:rPr lang="en-US" sz="2100"/>
                        <a:t>Read the next assigned chapters and post in next discussion board (cycle continues) </a:t>
                      </a:r>
                    </a:p>
                  </a:txBody>
                  <a:tcPr/>
                </a:tc>
                <a:extLst>
                  <a:ext uri="{0D108BD9-81ED-4DB2-BD59-A6C34878D82A}">
                    <a16:rowId xmlns:a16="http://schemas.microsoft.com/office/drawing/2014/main" val="1714263382"/>
                  </a:ext>
                </a:extLst>
              </a:tr>
            </a:tbl>
          </a:graphicData>
        </a:graphic>
      </p:graphicFrame>
    </p:spTree>
    <p:extLst>
      <p:ext uri="{BB962C8B-B14F-4D97-AF65-F5344CB8AC3E}">
        <p14:creationId xmlns:p14="http://schemas.microsoft.com/office/powerpoint/2010/main" val="172379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1870-545C-4FBE-9B0A-2DC8D420589E}"/>
              </a:ext>
            </a:extLst>
          </p:cNvPr>
          <p:cNvSpPr>
            <a:spLocks noGrp="1"/>
          </p:cNvSpPr>
          <p:nvPr>
            <p:ph type="title"/>
          </p:nvPr>
        </p:nvSpPr>
        <p:spPr/>
        <p:txBody>
          <a:bodyPr/>
          <a:lstStyle/>
          <a:p>
            <a:r>
              <a:rPr lang="en-US">
                <a:cs typeface="Calibri Light"/>
              </a:rPr>
              <a:t>Course Design and Delivery: Intentional</a:t>
            </a:r>
            <a:endParaRPr lang="en-US"/>
          </a:p>
        </p:txBody>
      </p:sp>
      <p:graphicFrame>
        <p:nvGraphicFramePr>
          <p:cNvPr id="4" name="Table 4">
            <a:extLst>
              <a:ext uri="{FF2B5EF4-FFF2-40B4-BE49-F238E27FC236}">
                <a16:creationId xmlns:a16="http://schemas.microsoft.com/office/drawing/2014/main" id="{6446A280-B035-4E14-8B35-7191037FE0F1}"/>
              </a:ext>
            </a:extLst>
          </p:cNvPr>
          <p:cNvGraphicFramePr>
            <a:graphicFrameLocks noGrp="1"/>
          </p:cNvGraphicFramePr>
          <p:nvPr>
            <p:ph idx="1"/>
            <p:extLst>
              <p:ext uri="{D42A27DB-BD31-4B8C-83A1-F6EECF244321}">
                <p14:modId xmlns:p14="http://schemas.microsoft.com/office/powerpoint/2010/main" val="4278949563"/>
              </p:ext>
            </p:extLst>
          </p:nvPr>
        </p:nvGraphicFramePr>
        <p:xfrm>
          <a:off x="609600" y="1600200"/>
          <a:ext cx="10972800" cy="49834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3049046052"/>
                    </a:ext>
                  </a:extLst>
                </a:gridCol>
                <a:gridCol w="3657600">
                  <a:extLst>
                    <a:ext uri="{9D8B030D-6E8A-4147-A177-3AD203B41FA5}">
                      <a16:colId xmlns:a16="http://schemas.microsoft.com/office/drawing/2014/main" val="402753766"/>
                    </a:ext>
                  </a:extLst>
                </a:gridCol>
                <a:gridCol w="3657600">
                  <a:extLst>
                    <a:ext uri="{9D8B030D-6E8A-4147-A177-3AD203B41FA5}">
                      <a16:colId xmlns:a16="http://schemas.microsoft.com/office/drawing/2014/main" val="2679367420"/>
                    </a:ext>
                  </a:extLst>
                </a:gridCol>
              </a:tblGrid>
              <a:tr h="370840">
                <a:tc>
                  <a:txBody>
                    <a:bodyPr/>
                    <a:lstStyle/>
                    <a:p>
                      <a:r>
                        <a:rPr lang="en-US" sz="2100"/>
                        <a:t>Considerations for asynchronous  before class meeting (Pre-class)</a:t>
                      </a:r>
                    </a:p>
                  </a:txBody>
                  <a:tcPr marL="95415" marR="95415"/>
                </a:tc>
                <a:tc>
                  <a:txBody>
                    <a:bodyPr/>
                    <a:lstStyle/>
                    <a:p>
                      <a:r>
                        <a:rPr lang="en-US" sz="2100"/>
                        <a:t>Considerations for synchronous in-class time (During class)</a:t>
                      </a:r>
                    </a:p>
                  </a:txBody>
                  <a:tcPr marL="95415" marR="95415"/>
                </a:tc>
                <a:tc>
                  <a:txBody>
                    <a:bodyPr/>
                    <a:lstStyle/>
                    <a:p>
                      <a:r>
                        <a:rPr lang="en-US" sz="2100"/>
                        <a:t>Considerations for asynchronous after class (Post-class)</a:t>
                      </a:r>
                    </a:p>
                  </a:txBody>
                  <a:tcPr marL="95415" marR="95415"/>
                </a:tc>
                <a:extLst>
                  <a:ext uri="{0D108BD9-81ED-4DB2-BD59-A6C34878D82A}">
                    <a16:rowId xmlns:a16="http://schemas.microsoft.com/office/drawing/2014/main" val="1308958407"/>
                  </a:ext>
                </a:extLst>
              </a:tr>
              <a:tr h="370840">
                <a:tc>
                  <a:txBody>
                    <a:bodyPr/>
                    <a:lstStyle/>
                    <a:p>
                      <a:r>
                        <a:rPr lang="en-US" sz="2100"/>
                        <a:t>How to activate and build student background knowledge </a:t>
                      </a:r>
                    </a:p>
                    <a:p>
                      <a:pPr lvl="0">
                        <a:buNone/>
                      </a:pPr>
                      <a:endParaRPr lang="en-US" sz="2100"/>
                    </a:p>
                    <a:p>
                      <a:pPr lvl="0">
                        <a:buNone/>
                      </a:pPr>
                      <a:r>
                        <a:rPr lang="en-US" sz="2100"/>
                        <a:t>How to give students time to absorb and think about the materials </a:t>
                      </a:r>
                    </a:p>
                    <a:p>
                      <a:pPr lvl="0">
                        <a:buNone/>
                      </a:pPr>
                      <a:endParaRPr lang="en-US" sz="2100"/>
                    </a:p>
                    <a:p>
                      <a:pPr lvl="0">
                        <a:buNone/>
                      </a:pPr>
                      <a:r>
                        <a:rPr lang="en-US" sz="2100"/>
                        <a:t>Sample activities: readings, videos </a:t>
                      </a:r>
                    </a:p>
                    <a:p>
                      <a:pPr lvl="0">
                        <a:buNone/>
                      </a:pPr>
                      <a:endParaRPr lang="en-US" sz="2100"/>
                    </a:p>
                    <a:p>
                      <a:pPr lvl="0">
                        <a:buNone/>
                      </a:pPr>
                      <a:endParaRPr lang="en-US" sz="2100"/>
                    </a:p>
                  </a:txBody>
                  <a:tcPr marL="95415" marR="95415"/>
                </a:tc>
                <a:tc>
                  <a:txBody>
                    <a:bodyPr/>
                    <a:lstStyle/>
                    <a:p>
                      <a:r>
                        <a:rPr lang="en-US" sz="2100"/>
                        <a:t>How to connect to pre-class activities</a:t>
                      </a:r>
                    </a:p>
                    <a:p>
                      <a:pPr lvl="0">
                        <a:buNone/>
                      </a:pPr>
                      <a:endParaRPr lang="en-US" sz="2100"/>
                    </a:p>
                    <a:p>
                      <a:pPr lvl="0">
                        <a:buNone/>
                      </a:pPr>
                      <a:r>
                        <a:rPr lang="en-US" sz="2100"/>
                        <a:t>How to make in-class time interactive</a:t>
                      </a:r>
                    </a:p>
                    <a:p>
                      <a:pPr lvl="0">
                        <a:buNone/>
                      </a:pPr>
                      <a:endParaRPr lang="en-US" sz="2100"/>
                    </a:p>
                    <a:p>
                      <a:pPr lvl="0">
                        <a:buNone/>
                      </a:pPr>
                      <a:r>
                        <a:rPr lang="en-US" sz="2100"/>
                        <a:t>Sample activities: Discussions, Group activities, Collaborative or hands-on projects, students teaching or presenting material</a:t>
                      </a:r>
                    </a:p>
                  </a:txBody>
                  <a:tcPr marL="95415" marR="95415"/>
                </a:tc>
                <a:tc>
                  <a:txBody>
                    <a:bodyPr/>
                    <a:lstStyle/>
                    <a:p>
                      <a:r>
                        <a:rPr lang="en-US" sz="2100"/>
                        <a:t>How to follow-up and extend student learning</a:t>
                      </a:r>
                    </a:p>
                    <a:p>
                      <a:pPr lvl="0">
                        <a:buNone/>
                      </a:pPr>
                      <a:endParaRPr lang="en-US" sz="2100"/>
                    </a:p>
                    <a:p>
                      <a:pPr lvl="0">
                        <a:buNone/>
                      </a:pPr>
                      <a:r>
                        <a:rPr lang="en-US" sz="2100"/>
                        <a:t>How to help students summarize and synthesize learning</a:t>
                      </a:r>
                    </a:p>
                    <a:p>
                      <a:pPr lvl="0">
                        <a:buNone/>
                      </a:pPr>
                      <a:endParaRPr lang="en-US" sz="2100"/>
                    </a:p>
                    <a:p>
                      <a:pPr lvl="0">
                        <a:buNone/>
                      </a:pPr>
                      <a:r>
                        <a:rPr lang="en-US" sz="2100"/>
                        <a:t>Sample activities: Self-assessments, reflections, quizzes, journals, discussion boards</a:t>
                      </a:r>
                    </a:p>
                  </a:txBody>
                  <a:tcPr marL="95415" marR="95415"/>
                </a:tc>
                <a:extLst>
                  <a:ext uri="{0D108BD9-81ED-4DB2-BD59-A6C34878D82A}">
                    <a16:rowId xmlns:a16="http://schemas.microsoft.com/office/drawing/2014/main" val="2477642174"/>
                  </a:ext>
                </a:extLst>
              </a:tr>
            </a:tbl>
          </a:graphicData>
        </a:graphic>
      </p:graphicFrame>
    </p:spTree>
    <p:extLst>
      <p:ext uri="{BB962C8B-B14F-4D97-AF65-F5344CB8AC3E}">
        <p14:creationId xmlns:p14="http://schemas.microsoft.com/office/powerpoint/2010/main" val="170733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CBC 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CBC Arial" id="{4B3369CD-2F71-47DC-A1FB-E82C74985ED5}" vid="{389391C1-8045-4425-A5B5-760A3A121D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CCBC Arial</Template>
  <TotalTime>1</TotalTime>
  <Words>1784</Words>
  <Application>Microsoft Office PowerPoint</Application>
  <PresentationFormat>Widescreen</PresentationFormat>
  <Paragraphs>260</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Nova</vt:lpstr>
      <vt:lpstr>Calibri</vt:lpstr>
      <vt:lpstr>Calibri Light</vt:lpstr>
      <vt:lpstr>Georgia (body)</vt:lpstr>
      <vt:lpstr>Wingdings</vt:lpstr>
      <vt:lpstr>Wingdings,Sans-Serif</vt:lpstr>
      <vt:lpstr>CCBC Arial</vt:lpstr>
      <vt:lpstr>The Right Blend of Time MDLA 2023</vt:lpstr>
      <vt:lpstr>Background Information and Context</vt:lpstr>
      <vt:lpstr>Learning Modalities</vt:lpstr>
      <vt:lpstr>PowerPoint Presentation</vt:lpstr>
      <vt:lpstr>Commonalities of all Modalities</vt:lpstr>
      <vt:lpstr>Blended Learning Definition</vt:lpstr>
      <vt:lpstr>Rationale for Blended</vt:lpstr>
      <vt:lpstr> Book Club in Blended Course</vt:lpstr>
      <vt:lpstr>Course Design and Delivery: Intentional</vt:lpstr>
      <vt:lpstr>Institutional Support</vt:lpstr>
      <vt:lpstr>The Right Blend of Time</vt:lpstr>
      <vt:lpstr>Synchronous and Asynchronous</vt:lpstr>
      <vt:lpstr>Content Loading</vt:lpstr>
      <vt:lpstr>Content Loading</vt:lpstr>
      <vt:lpstr>Ratios: Synchronous/Asynchronous</vt:lpstr>
      <vt:lpstr>Factors to consider for the right blend of time</vt:lpstr>
      <vt:lpstr> Map Course Elements Mapping</vt:lpstr>
      <vt:lpstr>Example</vt:lpstr>
      <vt:lpstr>Scenario 1: Beginning Level ESOL Reading Course</vt:lpstr>
      <vt:lpstr>Scenario 2: Advanced Level ESOL Reading Course</vt:lpstr>
      <vt:lpstr>Quality Assurance</vt:lpstr>
      <vt:lpstr>Quality Assurance</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Barnhardt</dc:creator>
  <cp:lastModifiedBy>Sarah Barnhardt</cp:lastModifiedBy>
  <cp:revision>2</cp:revision>
  <dcterms:created xsi:type="dcterms:W3CDTF">2021-11-06T13:20:49Z</dcterms:created>
  <dcterms:modified xsi:type="dcterms:W3CDTF">2023-04-13T15:00:45Z</dcterms:modified>
</cp:coreProperties>
</file>