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75" r:id="rId5"/>
  </p:sldMasterIdLst>
  <p:notesMasterIdLst>
    <p:notesMasterId r:id="rId24"/>
  </p:notesMasterIdLst>
  <p:sldIdLst>
    <p:sldId id="290" r:id="rId6"/>
    <p:sldId id="289" r:id="rId7"/>
    <p:sldId id="291" r:id="rId8"/>
    <p:sldId id="292" r:id="rId9"/>
    <p:sldId id="293" r:id="rId10"/>
    <p:sldId id="258" r:id="rId11"/>
    <p:sldId id="257" r:id="rId12"/>
    <p:sldId id="264" r:id="rId13"/>
    <p:sldId id="262" r:id="rId14"/>
    <p:sldId id="284" r:id="rId15"/>
    <p:sldId id="287" r:id="rId16"/>
    <p:sldId id="283" r:id="rId17"/>
    <p:sldId id="282" r:id="rId18"/>
    <p:sldId id="280" r:id="rId19"/>
    <p:sldId id="279" r:id="rId20"/>
    <p:sldId id="278" r:id="rId21"/>
    <p:sldId id="277" r:id="rId22"/>
    <p:sldId id="286" r:id="rId23"/>
  </p:sldIdLst>
  <p:sldSz cx="12192000" cy="6858000"/>
  <p:notesSz cx="7010400" cy="92964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 initials="WP" lastIdx="2" clrIdx="0">
    <p:extLst>
      <p:ext uri="{19B8F6BF-5375-455C-9EA6-DF929625EA0E}">
        <p15:presenceInfo xmlns:p15="http://schemas.microsoft.com/office/powerpoint/2012/main" userId="WP" providerId="None"/>
      </p:ext>
    </p:extLst>
  </p:cmAuthor>
  <p:cmAuthor id="2" name="Jackson, Marcy" initials="JM" lastIdx="1" clrIdx="1">
    <p:extLst>
      <p:ext uri="{19B8F6BF-5375-455C-9EA6-DF929625EA0E}">
        <p15:presenceInfo xmlns:p15="http://schemas.microsoft.com/office/powerpoint/2012/main" userId="S::marcy.jackson_montgomerycollege.edu#ext#@worwic.onmicrosoft.com::80244a8a-465e-4d82-8f16-e47eaa118ae5" providerId="AD"/>
      </p:ext>
    </p:extLst>
  </p:cmAuthor>
  <p:cmAuthor id="3" name="Postles, Wendy" initials="PW" lastIdx="1" clrIdx="2">
    <p:extLst>
      <p:ext uri="{19B8F6BF-5375-455C-9EA6-DF929625EA0E}">
        <p15:presenceInfo xmlns:p15="http://schemas.microsoft.com/office/powerpoint/2012/main" userId="S::wpostles@worwic.edu::3f0eb061-c46e-455b-8ddd-3afacc3c2d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873CD-954A-46E9-9E59-7C8D8C399792}" v="36" dt="2023-02-20T16:20:34.430"/>
    <p1510:client id="{6BCE8AD8-D384-4992-BB92-51E77995A7FE}" v="7" dt="2023-04-12T20:01:51.985"/>
    <p1510:client id="{FC7F860D-37F2-43B8-8652-E0342A190D8D}" v="26" dt="2023-04-12T18:00:59.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83831" autoAdjust="0"/>
  </p:normalViewPr>
  <p:slideViewPr>
    <p:cSldViewPr snapToGrid="0">
      <p:cViewPr varScale="1">
        <p:scale>
          <a:sx n="72" d="100"/>
          <a:sy n="72" d="100"/>
        </p:scale>
        <p:origin x="100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i, Kim" userId="S::kmonti_ccbcmd.edu#ext#@worwic.onmicrosoft.com::f41cdf28-50f0-48d6-b352-857da441ff7d" providerId="AD" clId="Web-{FC7F860D-37F2-43B8-8652-E0342A190D8D}"/>
    <pc:docChg chg="modSld">
      <pc:chgData name="Monti, Kim" userId="S::kmonti_ccbcmd.edu#ext#@worwic.onmicrosoft.com::f41cdf28-50f0-48d6-b352-857da441ff7d" providerId="AD" clId="Web-{FC7F860D-37F2-43B8-8652-E0342A190D8D}" dt="2023-04-12T18:00:59.348" v="24" actId="20577"/>
      <pc:docMkLst>
        <pc:docMk/>
      </pc:docMkLst>
      <pc:sldChg chg="modSp">
        <pc:chgData name="Monti, Kim" userId="S::kmonti_ccbcmd.edu#ext#@worwic.onmicrosoft.com::f41cdf28-50f0-48d6-b352-857da441ff7d" providerId="AD" clId="Web-{FC7F860D-37F2-43B8-8652-E0342A190D8D}" dt="2023-04-12T18:00:59.348" v="24" actId="20577"/>
        <pc:sldMkLst>
          <pc:docMk/>
          <pc:sldMk cId="2010824308" sldId="292"/>
        </pc:sldMkLst>
        <pc:spChg chg="mod">
          <ac:chgData name="Monti, Kim" userId="S::kmonti_ccbcmd.edu#ext#@worwic.onmicrosoft.com::f41cdf28-50f0-48d6-b352-857da441ff7d" providerId="AD" clId="Web-{FC7F860D-37F2-43B8-8652-E0342A190D8D}" dt="2023-04-12T18:00:18.191" v="7" actId="20577"/>
          <ac:spMkLst>
            <pc:docMk/>
            <pc:sldMk cId="2010824308" sldId="292"/>
            <ac:spMk id="2" creationId="{00000000-0000-0000-0000-000000000000}"/>
          </ac:spMkLst>
        </pc:spChg>
        <pc:spChg chg="mod">
          <ac:chgData name="Monti, Kim" userId="S::kmonti_ccbcmd.edu#ext#@worwic.onmicrosoft.com::f41cdf28-50f0-48d6-b352-857da441ff7d" providerId="AD" clId="Web-{FC7F860D-37F2-43B8-8652-E0342A190D8D}" dt="2023-04-12T18:00:59.348" v="24" actId="20577"/>
          <ac:spMkLst>
            <pc:docMk/>
            <pc:sldMk cId="2010824308" sldId="292"/>
            <ac:spMk id="4" creationId="{9181556E-C446-418E-85F1-21FC3D4BF933}"/>
          </ac:spMkLst>
        </pc:spChg>
      </pc:sldChg>
    </pc:docChg>
  </pc:docChgLst>
  <pc:docChgLst>
    <pc:chgData name="Postles, Wendy" userId="S::wpostles@worwic.edu::3f0eb061-c46e-455b-8ddd-3afacc3c2d3f" providerId="AD" clId="Web-{010873CD-954A-46E9-9E59-7C8D8C399792}"/>
    <pc:docChg chg="addSld modSld">
      <pc:chgData name="Postles, Wendy" userId="S::wpostles@worwic.edu::3f0eb061-c46e-455b-8ddd-3afacc3c2d3f" providerId="AD" clId="Web-{010873CD-954A-46E9-9E59-7C8D8C399792}" dt="2023-02-20T16:20:34.383" v="24" actId="14100"/>
      <pc:docMkLst>
        <pc:docMk/>
      </pc:docMkLst>
      <pc:sldChg chg="addSp modSp new mod modClrScheme chgLayout">
        <pc:chgData name="Postles, Wendy" userId="S::wpostles@worwic.edu::3f0eb061-c46e-455b-8ddd-3afacc3c2d3f" providerId="AD" clId="Web-{010873CD-954A-46E9-9E59-7C8D8C399792}" dt="2023-02-20T16:20:34.383" v="24" actId="14100"/>
        <pc:sldMkLst>
          <pc:docMk/>
          <pc:sldMk cId="3684121968" sldId="293"/>
        </pc:sldMkLst>
        <pc:spChg chg="mod ord">
          <ac:chgData name="Postles, Wendy" userId="S::wpostles@worwic.edu::3f0eb061-c46e-455b-8ddd-3afacc3c2d3f" providerId="AD" clId="Web-{010873CD-954A-46E9-9E59-7C8D8C399792}" dt="2023-02-20T16:19:57.085" v="10"/>
          <ac:spMkLst>
            <pc:docMk/>
            <pc:sldMk cId="3684121968" sldId="293"/>
            <ac:spMk id="2" creationId="{0519C181-A28D-CD6E-588A-A6066D83D521}"/>
          </ac:spMkLst>
        </pc:spChg>
        <pc:spChg chg="add mod">
          <ac:chgData name="Postles, Wendy" userId="S::wpostles@worwic.edu::3f0eb061-c46e-455b-8ddd-3afacc3c2d3f" providerId="AD" clId="Web-{010873CD-954A-46E9-9E59-7C8D8C399792}" dt="2023-02-20T16:20:34.383" v="24" actId="14100"/>
          <ac:spMkLst>
            <pc:docMk/>
            <pc:sldMk cId="3684121968" sldId="293"/>
            <ac:spMk id="3" creationId="{DC645FB3-C0A8-B014-661A-8FDCBC93270F}"/>
          </ac:spMkLst>
        </pc:spChg>
      </pc:sldChg>
    </pc:docChg>
  </pc:docChgLst>
  <pc:docChgLst>
    <pc:chgData name="Monti, Kim" userId="S::kmonti_ccbcmd.edu#ext#@worwic.onmicrosoft.com::f41cdf28-50f0-48d6-b352-857da441ff7d" providerId="AD" clId="Web-{6BCE8AD8-D384-4992-BB92-51E77995A7FE}"/>
    <pc:docChg chg="modSld">
      <pc:chgData name="Monti, Kim" userId="S::kmonti_ccbcmd.edu#ext#@worwic.onmicrosoft.com::f41cdf28-50f0-48d6-b352-857da441ff7d" providerId="AD" clId="Web-{6BCE8AD8-D384-4992-BB92-51E77995A7FE}" dt="2023-04-12T20:01:51.985" v="8" actId="20577"/>
      <pc:docMkLst>
        <pc:docMk/>
      </pc:docMkLst>
      <pc:sldChg chg="modSp">
        <pc:chgData name="Monti, Kim" userId="S::kmonti_ccbcmd.edu#ext#@worwic.onmicrosoft.com::f41cdf28-50f0-48d6-b352-857da441ff7d" providerId="AD" clId="Web-{6BCE8AD8-D384-4992-BB92-51E77995A7FE}" dt="2023-04-12T20:01:51.985" v="8" actId="20577"/>
        <pc:sldMkLst>
          <pc:docMk/>
          <pc:sldMk cId="3206709896" sldId="264"/>
        </pc:sldMkLst>
        <pc:spChg chg="mod">
          <ac:chgData name="Monti, Kim" userId="S::kmonti_ccbcmd.edu#ext#@worwic.onmicrosoft.com::f41cdf28-50f0-48d6-b352-857da441ff7d" providerId="AD" clId="Web-{6BCE8AD8-D384-4992-BB92-51E77995A7FE}" dt="2023-04-12T20:01:51.985" v="8" actId="20577"/>
          <ac:spMkLst>
            <pc:docMk/>
            <pc:sldMk cId="3206709896" sldId="264"/>
            <ac:spMk id="3" creationId="{00000000-0000-0000-0000-000000000000}"/>
          </ac:spMkLst>
        </pc:spChg>
      </pc:sldChg>
      <pc:sldChg chg="modSp">
        <pc:chgData name="Monti, Kim" userId="S::kmonti_ccbcmd.edu#ext#@worwic.onmicrosoft.com::f41cdf28-50f0-48d6-b352-857da441ff7d" providerId="AD" clId="Web-{6BCE8AD8-D384-4992-BB92-51E77995A7FE}" dt="2023-04-12T18:40:09.245" v="1" actId="20577"/>
        <pc:sldMkLst>
          <pc:docMk/>
          <pc:sldMk cId="4202222110" sldId="283"/>
        </pc:sldMkLst>
        <pc:spChg chg="mod">
          <ac:chgData name="Monti, Kim" userId="S::kmonti_ccbcmd.edu#ext#@worwic.onmicrosoft.com::f41cdf28-50f0-48d6-b352-857da441ff7d" providerId="AD" clId="Web-{6BCE8AD8-D384-4992-BB92-51E77995A7FE}" dt="2023-04-12T18:40:09.245" v="1" actId="20577"/>
          <ac:spMkLst>
            <pc:docMk/>
            <pc:sldMk cId="4202222110" sldId="283"/>
            <ac:spMk id="4" creationId="{A1201338-1437-49BC-999D-E1E1313EF2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AAB0CE-A16E-425F-A301-1B4CA3966555}" type="datetimeFigureOut">
              <a:t>4/19/2023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53C1E0-B37D-46C4-A802-7ABB40D58FF4}" type="slidenum">
              <a:t>‹#›</a:t>
            </a:fld>
            <a:endParaRPr lang="en-US"/>
          </a:p>
        </p:txBody>
      </p:sp>
    </p:spTree>
    <p:extLst>
      <p:ext uri="{BB962C8B-B14F-4D97-AF65-F5344CB8AC3E}">
        <p14:creationId xmlns:p14="http://schemas.microsoft.com/office/powerpoint/2010/main" val="352716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3C1E0-B37D-46C4-A802-7ABB40D58FF4}" type="slidenum">
              <a:rPr lang="en-US" smtClean="0"/>
              <a:t>3</a:t>
            </a:fld>
            <a:endParaRPr lang="en-US"/>
          </a:p>
        </p:txBody>
      </p:sp>
    </p:spTree>
    <p:extLst>
      <p:ext uri="{BB962C8B-B14F-4D97-AF65-F5344CB8AC3E}">
        <p14:creationId xmlns:p14="http://schemas.microsoft.com/office/powerpoint/2010/main" val="284669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3C1E0-B37D-46C4-A802-7ABB40D58FF4}" type="slidenum">
              <a:rPr lang="en-US" smtClean="0"/>
              <a:t>11</a:t>
            </a:fld>
            <a:endParaRPr lang="en-US"/>
          </a:p>
        </p:txBody>
      </p:sp>
    </p:spTree>
    <p:extLst>
      <p:ext uri="{BB962C8B-B14F-4D97-AF65-F5344CB8AC3E}">
        <p14:creationId xmlns:p14="http://schemas.microsoft.com/office/powerpoint/2010/main" val="366653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6A57D-1A16-4F01-94BC-60C1B073BB4A}" type="slidenum">
              <a:rPr lang="en-US" smtClean="0"/>
              <a:t>12</a:t>
            </a:fld>
            <a:endParaRPr lang="en-US"/>
          </a:p>
        </p:txBody>
      </p:sp>
    </p:spTree>
    <p:extLst>
      <p:ext uri="{BB962C8B-B14F-4D97-AF65-F5344CB8AC3E}">
        <p14:creationId xmlns:p14="http://schemas.microsoft.com/office/powerpoint/2010/main" val="226781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753C1E0-B37D-46C4-A802-7ABB40D58FF4}" type="slidenum">
              <a:rPr lang="en-US" smtClean="0"/>
              <a:t>14</a:t>
            </a:fld>
            <a:endParaRPr lang="en-US"/>
          </a:p>
        </p:txBody>
      </p:sp>
    </p:spTree>
    <p:extLst>
      <p:ext uri="{BB962C8B-B14F-4D97-AF65-F5344CB8AC3E}">
        <p14:creationId xmlns:p14="http://schemas.microsoft.com/office/powerpoint/2010/main" val="91547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3C1E0-B37D-46C4-A802-7ABB40D58FF4}" type="slidenum">
              <a:rPr lang="en-US" smtClean="0"/>
              <a:t>15</a:t>
            </a:fld>
            <a:endParaRPr lang="en-US"/>
          </a:p>
        </p:txBody>
      </p:sp>
    </p:spTree>
    <p:extLst>
      <p:ext uri="{BB962C8B-B14F-4D97-AF65-F5344CB8AC3E}">
        <p14:creationId xmlns:p14="http://schemas.microsoft.com/office/powerpoint/2010/main" val="246129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3C1E0-B37D-46C4-A802-7ABB40D58FF4}" type="slidenum">
              <a:rPr lang="en-US" smtClean="0"/>
              <a:t>17</a:t>
            </a:fld>
            <a:endParaRPr lang="en-US"/>
          </a:p>
        </p:txBody>
      </p:sp>
    </p:spTree>
    <p:extLst>
      <p:ext uri="{BB962C8B-B14F-4D97-AF65-F5344CB8AC3E}">
        <p14:creationId xmlns:p14="http://schemas.microsoft.com/office/powerpoint/2010/main" val="269447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3C1E0-B37D-46C4-A802-7ABB40D58FF4}" type="slidenum">
              <a:rPr lang="en-US" smtClean="0"/>
              <a:t>18</a:t>
            </a:fld>
            <a:endParaRPr lang="en-US"/>
          </a:p>
        </p:txBody>
      </p:sp>
    </p:spTree>
    <p:extLst>
      <p:ext uri="{BB962C8B-B14F-4D97-AF65-F5344CB8AC3E}">
        <p14:creationId xmlns:p14="http://schemas.microsoft.com/office/powerpoint/2010/main" val="3083976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 Id="rId9" Type="http://schemas.microsoft.com/office/2007/relationships/hdphoto" Target="../media/hdphoto4.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6" Type="http://schemas.microsoft.com/office/2007/relationships/hdphoto" Target="../media/hdphoto5.wdp"/><Relationship Id="rId11" Type="http://schemas.openxmlformats.org/officeDocument/2006/relationships/image" Target="../media/image3.png"/><Relationship Id="rId5" Type="http://schemas.openxmlformats.org/officeDocument/2006/relationships/image" Target="../media/image7.png"/><Relationship Id="rId10" Type="http://schemas.microsoft.com/office/2007/relationships/hdphoto" Target="../media/hdphoto6.wdp"/><Relationship Id="rId4" Type="http://schemas.microsoft.com/office/2007/relationships/hdphoto" Target="../media/hdphoto2.wdp"/><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5"/>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04011A85-93F6-414C-B140-4649B286F8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4129709-E025-437D-86EF-B4DDD3DAE2B4}" type="slidenum">
              <a:rPr lang="en-US" smtClean="0"/>
              <a:t>‹#›</a:t>
            </a:fld>
            <a:endParaRPr lang="en-US"/>
          </a:p>
        </p:txBody>
      </p:sp>
    </p:spTree>
    <p:custDataLst>
      <p:tags r:id="rId1"/>
    </p:custDataLst>
    <p:extLst>
      <p:ext uri="{BB962C8B-B14F-4D97-AF65-F5344CB8AC3E}">
        <p14:creationId xmlns:p14="http://schemas.microsoft.com/office/powerpoint/2010/main" val="155980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011A85-93F6-414C-B140-4649B286F81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4129709-E025-437D-86EF-B4DDD3DAE2B4}" type="slidenum">
              <a:rPr lang="en-US" smtClean="0"/>
              <a:t>‹#›</a:t>
            </a:fld>
            <a:endParaRPr lang="en-US"/>
          </a:p>
        </p:txBody>
      </p:sp>
    </p:spTree>
    <p:extLst>
      <p:ext uri="{BB962C8B-B14F-4D97-AF65-F5344CB8AC3E}">
        <p14:creationId xmlns:p14="http://schemas.microsoft.com/office/powerpoint/2010/main" val="339551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011A85-93F6-414C-B140-4649B286F81E}" type="datetimeFigureOut">
              <a:rPr lang="en-US" smtClean="0"/>
              <a:t>4/19/2023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4129709-E025-437D-86EF-B4DDD3DAE2B4}" type="slidenum">
              <a:rPr lang="en-US" smtClean="0"/>
              <a:t>‹#›</a:t>
            </a:fld>
            <a:endParaRPr lang="en-US"/>
          </a:p>
        </p:txBody>
      </p:sp>
    </p:spTree>
    <p:extLst>
      <p:ext uri="{BB962C8B-B14F-4D97-AF65-F5344CB8AC3E}">
        <p14:creationId xmlns:p14="http://schemas.microsoft.com/office/powerpoint/2010/main" val="89821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11A85-93F6-414C-B140-4649B286F8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29709-E025-437D-86EF-B4DDD3DAE2B4}" type="slidenum">
              <a:rPr lang="en-US" smtClean="0"/>
              <a:t>‹#›</a:t>
            </a:fld>
            <a:endParaRPr lang="en-US"/>
          </a:p>
        </p:txBody>
      </p:sp>
    </p:spTree>
    <p:extLst>
      <p:ext uri="{BB962C8B-B14F-4D97-AF65-F5344CB8AC3E}">
        <p14:creationId xmlns:p14="http://schemas.microsoft.com/office/powerpoint/2010/main" val="320194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11A85-93F6-414C-B140-4649B286F8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29709-E025-437D-86EF-B4DDD3DAE2B4}" type="slidenum">
              <a:rPr lang="en-US" smtClean="0"/>
              <a:t>‹#›</a:t>
            </a:fld>
            <a:endParaRPr lang="en-US"/>
          </a:p>
        </p:txBody>
      </p:sp>
    </p:spTree>
    <p:extLst>
      <p:ext uri="{BB962C8B-B14F-4D97-AF65-F5344CB8AC3E}">
        <p14:creationId xmlns:p14="http://schemas.microsoft.com/office/powerpoint/2010/main" val="3897159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E96EF26-3BFB-45A8-BEF9-312B66BF0A25}"/>
              </a:ext>
            </a:extLst>
          </p:cNvPr>
          <p:cNvGrpSpPr/>
          <p:nvPr userDrawn="1"/>
        </p:nvGrpSpPr>
        <p:grpSpPr>
          <a:xfrm>
            <a:off x="0" y="2383"/>
            <a:ext cx="12192000" cy="5712616"/>
            <a:chOff x="0" y="2383"/>
            <a:chExt cx="12192000" cy="5712616"/>
          </a:xfrm>
        </p:grpSpPr>
        <p:sp>
          <p:nvSpPr>
            <p:cNvPr id="8" name="Rectangle 7">
              <a:extLst>
                <a:ext uri="{FF2B5EF4-FFF2-40B4-BE49-F238E27FC236}">
                  <a16:creationId xmlns:a16="http://schemas.microsoft.com/office/drawing/2014/main" id="{F61527C0-B3B3-4848-A9DB-5F4C6D28ACE2}"/>
                </a:ext>
              </a:extLst>
            </p:cNvPr>
            <p:cNvSpPr/>
            <p:nvPr userDrawn="1"/>
          </p:nvSpPr>
          <p:spPr>
            <a:xfrm>
              <a:off x="0" y="2383"/>
              <a:ext cx="12192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9" name="Right Triangle 8">
              <a:extLst>
                <a:ext uri="{FF2B5EF4-FFF2-40B4-BE49-F238E27FC236}">
                  <a16:creationId xmlns:a16="http://schemas.microsoft.com/office/drawing/2014/main" id="{FCC21040-D4B1-4E34-A1B4-F866716932C7}"/>
                </a:ext>
              </a:extLst>
            </p:cNvPr>
            <p:cNvSpPr/>
            <p:nvPr userDrawn="1"/>
          </p:nvSpPr>
          <p:spPr>
            <a:xfrm rot="10800000" flipH="1">
              <a:off x="3048" y="2669382"/>
              <a:ext cx="12188952" cy="304561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6D2A922-4C57-4050-AE64-7B84B3FB7095}"/>
              </a:ext>
            </a:extLst>
          </p:cNvPr>
          <p:cNvSpPr>
            <a:spLocks noGrp="1"/>
          </p:cNvSpPr>
          <p:nvPr>
            <p:ph type="ctrTitle"/>
          </p:nvPr>
        </p:nvSpPr>
        <p:spPr>
          <a:xfrm>
            <a:off x="609600" y="685800"/>
            <a:ext cx="10972800" cy="1905000"/>
          </a:xfrm>
        </p:spPr>
        <p:txBody>
          <a:bodyPr anchor="t">
            <a:normAutofit/>
          </a:bodyPr>
          <a:lstStyle>
            <a:lvl1pPr algn="l">
              <a:defRPr sz="480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B60A0F3D-3F13-40D2-AD79-D387F39A5868}"/>
              </a:ext>
            </a:extLst>
          </p:cNvPr>
          <p:cNvSpPr>
            <a:spLocks noGrp="1"/>
          </p:cNvSpPr>
          <p:nvPr>
            <p:ph type="subTitle" idx="1"/>
          </p:nvPr>
        </p:nvSpPr>
        <p:spPr>
          <a:xfrm>
            <a:off x="609600" y="2737644"/>
            <a:ext cx="9144000" cy="1655762"/>
          </a:xfrm>
        </p:spPr>
        <p:txBody>
          <a:bodyPr>
            <a:normAutofit/>
          </a:bodyPr>
          <a:lstStyle>
            <a:lvl1pPr marL="0" indent="0" algn="l">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extLst>
      <p:ext uri="{BB962C8B-B14F-4D97-AF65-F5344CB8AC3E}">
        <p14:creationId xmlns:p14="http://schemas.microsoft.com/office/powerpoint/2010/main" val="2570259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60B854-1EEA-4181-9E70-AA06D3C98E2C}"/>
              </a:ext>
            </a:extLst>
          </p:cNvPr>
          <p:cNvSpPr/>
          <p:nvPr userDrawn="1"/>
        </p:nvSpPr>
        <p:spPr>
          <a:xfrm>
            <a:off x="0" y="0"/>
            <a:ext cx="12192000" cy="83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70A2D5-D38A-4D01-AD0B-AAFABCF7616F}"/>
              </a:ext>
            </a:extLst>
          </p:cNvPr>
          <p:cNvSpPr>
            <a:spLocks noGrp="1"/>
          </p:cNvSpPr>
          <p:nvPr>
            <p:ph type="title"/>
          </p:nvPr>
        </p:nvSpPr>
        <p:spPr>
          <a:xfrm>
            <a:off x="0" y="55288"/>
            <a:ext cx="12192000" cy="706712"/>
          </a:xfrm>
        </p:spPr>
        <p:txBody>
          <a:bodyPr>
            <a:normAutofit/>
          </a:bodyPr>
          <a:lstStyle>
            <a:lvl1pPr algn="ctr">
              <a:defRPr sz="3200">
                <a:solidFill>
                  <a:schemeClr val="bg1">
                    <a:lumMod val="95000"/>
                  </a:schemeClr>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CB840E97-9894-451F-B84B-AD94897BE81E}"/>
              </a:ext>
            </a:extLst>
          </p:cNvPr>
          <p:cNvSpPr>
            <a:spLocks noGrp="1"/>
          </p:cNvSpPr>
          <p:nvPr>
            <p:ph idx="1"/>
          </p:nvPr>
        </p:nvSpPr>
        <p:spPr>
          <a:xfrm>
            <a:off x="304800" y="990600"/>
            <a:ext cx="11582399"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632379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sk_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60B854-1EEA-4181-9E70-AA06D3C98E2C}"/>
              </a:ext>
            </a:extLst>
          </p:cNvPr>
          <p:cNvSpPr/>
          <p:nvPr userDrawn="1"/>
        </p:nvSpPr>
        <p:spPr>
          <a:xfrm>
            <a:off x="0" y="0"/>
            <a:ext cx="12192000" cy="83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70A2D5-D38A-4D01-AD0B-AAFABCF7616F}"/>
              </a:ext>
            </a:extLst>
          </p:cNvPr>
          <p:cNvSpPr>
            <a:spLocks noGrp="1"/>
          </p:cNvSpPr>
          <p:nvPr>
            <p:ph type="title"/>
          </p:nvPr>
        </p:nvSpPr>
        <p:spPr>
          <a:xfrm>
            <a:off x="0" y="55288"/>
            <a:ext cx="12192000" cy="706712"/>
          </a:xfrm>
        </p:spPr>
        <p:txBody>
          <a:bodyPr>
            <a:normAutofit/>
          </a:bodyPr>
          <a:lstStyle>
            <a:lvl1pPr algn="ctr">
              <a:defRPr sz="3200">
                <a:solidFill>
                  <a:schemeClr val="bg1">
                    <a:lumMod val="95000"/>
                  </a:schemeClr>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209082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B7276CF-577A-477B-A08D-504755CBAEFC}"/>
              </a:ext>
            </a:extLst>
          </p:cNvPr>
          <p:cNvGrpSpPr/>
          <p:nvPr userDrawn="1"/>
        </p:nvGrpSpPr>
        <p:grpSpPr>
          <a:xfrm>
            <a:off x="0" y="2383"/>
            <a:ext cx="12192000" cy="5712616"/>
            <a:chOff x="0" y="2383"/>
            <a:chExt cx="12192000" cy="5712616"/>
          </a:xfrm>
          <a:solidFill>
            <a:schemeClr val="bg2"/>
          </a:solidFill>
        </p:grpSpPr>
        <p:sp>
          <p:nvSpPr>
            <p:cNvPr id="8" name="Rectangle 7">
              <a:extLst>
                <a:ext uri="{FF2B5EF4-FFF2-40B4-BE49-F238E27FC236}">
                  <a16:creationId xmlns:a16="http://schemas.microsoft.com/office/drawing/2014/main" id="{4C7BB768-99A5-4ED0-9300-E0837F6DC223}"/>
                </a:ext>
              </a:extLst>
            </p:cNvPr>
            <p:cNvSpPr/>
            <p:nvPr userDrawn="1"/>
          </p:nvSpPr>
          <p:spPr>
            <a:xfrm>
              <a:off x="0" y="2383"/>
              <a:ext cx="12192000" cy="2667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9" name="Right Triangle 8">
              <a:extLst>
                <a:ext uri="{FF2B5EF4-FFF2-40B4-BE49-F238E27FC236}">
                  <a16:creationId xmlns:a16="http://schemas.microsoft.com/office/drawing/2014/main" id="{479D1BC8-69D7-4AF9-AC1E-20DFBD5926FA}"/>
                </a:ext>
              </a:extLst>
            </p:cNvPr>
            <p:cNvSpPr/>
            <p:nvPr userDrawn="1"/>
          </p:nvSpPr>
          <p:spPr>
            <a:xfrm rot="10800000" flipH="1">
              <a:off x="3048" y="2669382"/>
              <a:ext cx="12188952" cy="304561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5F36C740-7978-4DBE-B56D-146072CD412D}"/>
              </a:ext>
            </a:extLst>
          </p:cNvPr>
          <p:cNvGrpSpPr/>
          <p:nvPr userDrawn="1"/>
        </p:nvGrpSpPr>
        <p:grpSpPr>
          <a:xfrm flipH="1" flipV="1">
            <a:off x="0" y="2858691"/>
            <a:ext cx="12192000" cy="3999309"/>
            <a:chOff x="0" y="1715690"/>
            <a:chExt cx="12192000" cy="3999309"/>
          </a:xfrm>
          <a:solidFill>
            <a:schemeClr val="bg2"/>
          </a:solidFill>
        </p:grpSpPr>
        <p:sp>
          <p:nvSpPr>
            <p:cNvPr id="12" name="Rectangle 11">
              <a:extLst>
                <a:ext uri="{FF2B5EF4-FFF2-40B4-BE49-F238E27FC236}">
                  <a16:creationId xmlns:a16="http://schemas.microsoft.com/office/drawing/2014/main" id="{64C44EE9-A477-4A3C-AFF6-B91714D43625}"/>
                </a:ext>
              </a:extLst>
            </p:cNvPr>
            <p:cNvSpPr/>
            <p:nvPr userDrawn="1"/>
          </p:nvSpPr>
          <p:spPr>
            <a:xfrm>
              <a:off x="0" y="1715690"/>
              <a:ext cx="12192000" cy="9536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3" name="Right Triangle 12">
              <a:extLst>
                <a:ext uri="{FF2B5EF4-FFF2-40B4-BE49-F238E27FC236}">
                  <a16:creationId xmlns:a16="http://schemas.microsoft.com/office/drawing/2014/main" id="{DA20D79C-F7ED-4208-8DC2-5A7E3FC99CF0}"/>
                </a:ext>
              </a:extLst>
            </p:cNvPr>
            <p:cNvSpPr/>
            <p:nvPr userDrawn="1"/>
          </p:nvSpPr>
          <p:spPr>
            <a:xfrm rot="10800000" flipH="1">
              <a:off x="3048" y="2669382"/>
              <a:ext cx="12188952" cy="304561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1CA7654-19CC-406E-B071-396CDBE5B746}"/>
              </a:ext>
            </a:extLst>
          </p:cNvPr>
          <p:cNvSpPr>
            <a:spLocks noGrp="1"/>
          </p:cNvSpPr>
          <p:nvPr>
            <p:ph type="title"/>
          </p:nvPr>
        </p:nvSpPr>
        <p:spPr>
          <a:xfrm>
            <a:off x="609600" y="686620"/>
            <a:ext cx="10515600" cy="1995471"/>
          </a:xfrm>
        </p:spPr>
        <p:txBody>
          <a:bodyPr anchor="t"/>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F46B19-41F9-4C04-A680-36EB9EB738B2}"/>
              </a:ext>
            </a:extLst>
          </p:cNvPr>
          <p:cNvSpPr>
            <a:spLocks noGrp="1"/>
          </p:cNvSpPr>
          <p:nvPr>
            <p:ph type="body" idx="1"/>
          </p:nvPr>
        </p:nvSpPr>
        <p:spPr>
          <a:xfrm>
            <a:off x="609600" y="284598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209949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_Header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7654-19CC-406E-B071-396CDBE5B746}"/>
              </a:ext>
            </a:extLst>
          </p:cNvPr>
          <p:cNvSpPr>
            <a:spLocks noGrp="1"/>
          </p:cNvSpPr>
          <p:nvPr>
            <p:ph type="title"/>
          </p:nvPr>
        </p:nvSpPr>
        <p:spPr>
          <a:xfrm>
            <a:off x="342900" y="686620"/>
            <a:ext cx="4610100" cy="1995471"/>
          </a:xfrm>
        </p:spPr>
        <p:txBody>
          <a:bodyPr anchor="t">
            <a:noAutofit/>
          </a:bodyPr>
          <a:lstStyle>
            <a:lvl1pPr>
              <a:defRPr sz="4800">
                <a:solidFill>
                  <a:schemeClr val="bg1">
                    <a:lumMod val="9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43F46B19-41F9-4C04-A680-36EB9EB738B2}"/>
              </a:ext>
            </a:extLst>
          </p:cNvPr>
          <p:cNvSpPr>
            <a:spLocks noGrp="1"/>
          </p:cNvSpPr>
          <p:nvPr>
            <p:ph type="body" idx="1"/>
          </p:nvPr>
        </p:nvSpPr>
        <p:spPr>
          <a:xfrm>
            <a:off x="342900" y="2845983"/>
            <a:ext cx="46101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8" name="Straight Connector 17">
            <a:extLst>
              <a:ext uri="{FF2B5EF4-FFF2-40B4-BE49-F238E27FC236}">
                <a16:creationId xmlns:a16="http://schemas.microsoft.com/office/drawing/2014/main" id="{13C68B74-9E68-457F-A0D5-8364E9CCCCEA}"/>
              </a:ext>
            </a:extLst>
          </p:cNvPr>
          <p:cNvCxnSpPr/>
          <p:nvPr userDrawn="1"/>
        </p:nvCxnSpPr>
        <p:spPr>
          <a:xfrm flipV="1">
            <a:off x="-76198" y="4163210"/>
            <a:ext cx="7315200" cy="182880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3FE42369-D0D1-4D73-A290-931F3FB974CE}"/>
              </a:ext>
            </a:extLst>
          </p:cNvPr>
          <p:cNvSpPr>
            <a:spLocks noGrp="1"/>
          </p:cNvSpPr>
          <p:nvPr>
            <p:ph type="body" sz="quarter" idx="10"/>
          </p:nvPr>
        </p:nvSpPr>
        <p:spPr>
          <a:xfrm>
            <a:off x="5292852" y="0"/>
            <a:ext cx="6903720" cy="6858000"/>
          </a:xfrm>
          <a:solidFill>
            <a:schemeClr val="bg1"/>
          </a:solidFill>
        </p:spPr>
        <p:txBody>
          <a:bodyPr lIns="274320" tIns="274320" rIns="274320" bIns="27432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7" name="Content Placeholder 2">
            <a:extLst>
              <a:ext uri="{FF2B5EF4-FFF2-40B4-BE49-F238E27FC236}">
                <a16:creationId xmlns:a16="http://schemas.microsoft.com/office/drawing/2014/main" id="{5D1137CE-F561-4D13-B0DD-A628AFA3B016}"/>
              </a:ext>
            </a:extLst>
          </p:cNvPr>
          <p:cNvSpPr txBox="1">
            <a:spLocks/>
          </p:cNvSpPr>
          <p:nvPr userDrawn="1"/>
        </p:nvSpPr>
        <p:spPr>
          <a:xfrm>
            <a:off x="1002282" y="5827289"/>
            <a:ext cx="4219074" cy="9795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8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1600" b="1">
                <a:solidFill>
                  <a:schemeClr val="bg1">
                    <a:lumMod val="95000"/>
                  </a:schemeClr>
                </a:solidFill>
              </a:rPr>
              <a:t>MOLLI 2022 Group Members:</a:t>
            </a:r>
          </a:p>
          <a:p>
            <a:pPr algn="r"/>
            <a:r>
              <a:rPr lang="en-US" sz="1600">
                <a:solidFill>
                  <a:schemeClr val="bg1">
                    <a:lumMod val="95000"/>
                  </a:schemeClr>
                </a:solidFill>
              </a:rPr>
              <a:t>Amy </a:t>
            </a:r>
            <a:r>
              <a:rPr lang="en-US" sz="1600" err="1">
                <a:solidFill>
                  <a:schemeClr val="bg1">
                    <a:lumMod val="95000"/>
                  </a:schemeClr>
                </a:solidFill>
              </a:rPr>
              <a:t>Cedrone</a:t>
            </a:r>
            <a:r>
              <a:rPr lang="en-US" sz="1600">
                <a:solidFill>
                  <a:schemeClr val="bg1">
                    <a:lumMod val="95000"/>
                  </a:schemeClr>
                </a:solidFill>
              </a:rPr>
              <a:t>, Kim Monti, Marcy Jackson, Wendy Postles, Ben Rohe.</a:t>
            </a:r>
          </a:p>
        </p:txBody>
      </p:sp>
      <p:sp>
        <p:nvSpPr>
          <p:cNvPr id="4" name="Footer Placeholder 3">
            <a:extLst>
              <a:ext uri="{FF2B5EF4-FFF2-40B4-BE49-F238E27FC236}">
                <a16:creationId xmlns:a16="http://schemas.microsoft.com/office/drawing/2014/main" id="{67CC3C53-5CBF-4169-95B4-D3E0CF91C5E3}"/>
              </a:ext>
            </a:extLst>
          </p:cNvPr>
          <p:cNvSpPr>
            <a:spLocks noGrp="1"/>
          </p:cNvSpPr>
          <p:nvPr>
            <p:ph type="ftr" sz="quarter" idx="11"/>
          </p:nvPr>
        </p:nvSpPr>
        <p:spPr>
          <a:xfrm>
            <a:off x="5288279" y="6609015"/>
            <a:ext cx="6903721" cy="248985"/>
          </a:xfrm>
        </p:spPr>
        <p:txBody>
          <a:bodyPr/>
          <a:lstStyle>
            <a:lvl1pPr>
              <a:defRPr sz="1000">
                <a:solidFill>
                  <a:schemeClr val="tx1"/>
                </a:solidFill>
                <a:latin typeface="Arial Narrow" panose="020B0606020202030204" pitchFamily="34" charset="0"/>
              </a:defRPr>
            </a:lvl1pPr>
          </a:lstStyle>
          <a:p>
            <a:endParaRPr lang="en-US"/>
          </a:p>
        </p:txBody>
      </p:sp>
    </p:spTree>
    <p:custDataLst>
      <p:tags r:id="rId1"/>
    </p:custDataLst>
    <p:extLst>
      <p:ext uri="{BB962C8B-B14F-4D97-AF65-F5344CB8AC3E}">
        <p14:creationId xmlns:p14="http://schemas.microsoft.com/office/powerpoint/2010/main" val="4253355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7FDBC-1A7B-4C5F-9742-25FF44E7A00F}"/>
              </a:ext>
            </a:extLst>
          </p:cNvPr>
          <p:cNvSpPr>
            <a:spLocks noGrp="1"/>
          </p:cNvSpPr>
          <p:nvPr>
            <p:ph sz="half" idx="1"/>
          </p:nvPr>
        </p:nvSpPr>
        <p:spPr>
          <a:xfrm>
            <a:off x="304800" y="990600"/>
            <a:ext cx="3794760" cy="5638800"/>
          </a:xfrm>
        </p:spPr>
        <p:txBody>
          <a:bodyPr>
            <a:normAutofit/>
          </a:bodyPr>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34574F14-1AD9-4AE5-BB2A-CF6A2C3A6708}"/>
              </a:ext>
            </a:extLst>
          </p:cNvPr>
          <p:cNvSpPr>
            <a:spLocks noGrp="1"/>
          </p:cNvSpPr>
          <p:nvPr>
            <p:ph sz="half" idx="2"/>
          </p:nvPr>
        </p:nvSpPr>
        <p:spPr>
          <a:xfrm>
            <a:off x="8092440" y="989185"/>
            <a:ext cx="3794760" cy="5638800"/>
          </a:xfrm>
        </p:spPr>
        <p:txBody>
          <a:bodyPr>
            <a:normAutofit/>
          </a:bodyPr>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657FEC4B-1EC7-45C6-9ACE-FF247F3B3638}"/>
              </a:ext>
            </a:extLst>
          </p:cNvPr>
          <p:cNvSpPr/>
          <p:nvPr userDrawn="1"/>
        </p:nvSpPr>
        <p:spPr>
          <a:xfrm>
            <a:off x="0" y="0"/>
            <a:ext cx="12192000" cy="83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77ED547-B656-4F10-B401-9B353A77D478}"/>
              </a:ext>
            </a:extLst>
          </p:cNvPr>
          <p:cNvSpPr>
            <a:spLocks noGrp="1"/>
          </p:cNvSpPr>
          <p:nvPr>
            <p:ph type="title"/>
          </p:nvPr>
        </p:nvSpPr>
        <p:spPr>
          <a:xfrm>
            <a:off x="0" y="55288"/>
            <a:ext cx="12192000" cy="706712"/>
          </a:xfrm>
        </p:spPr>
        <p:txBody>
          <a:bodyPr>
            <a:normAutofit/>
          </a:bodyPr>
          <a:lstStyle>
            <a:lvl1pPr algn="ctr">
              <a:defRPr sz="3200">
                <a:solidFill>
                  <a:schemeClr val="bg1">
                    <a:lumMod val="95000"/>
                  </a:schemeClr>
                </a:solidFill>
              </a:defRPr>
            </a:lvl1pPr>
          </a:lstStyle>
          <a:p>
            <a:r>
              <a:rPr lang="en-US"/>
              <a:t>Click to edit Master title style</a:t>
            </a:r>
          </a:p>
        </p:txBody>
      </p:sp>
      <p:sp>
        <p:nvSpPr>
          <p:cNvPr id="8" name="Text Placeholder 7">
            <a:extLst>
              <a:ext uri="{FF2B5EF4-FFF2-40B4-BE49-F238E27FC236}">
                <a16:creationId xmlns:a16="http://schemas.microsoft.com/office/drawing/2014/main" id="{F940B7D9-1A17-4BCB-82DD-F19C0E4185B6}"/>
              </a:ext>
            </a:extLst>
          </p:cNvPr>
          <p:cNvSpPr>
            <a:spLocks noGrp="1"/>
          </p:cNvSpPr>
          <p:nvPr>
            <p:ph type="body" sz="quarter" idx="10"/>
          </p:nvPr>
        </p:nvSpPr>
        <p:spPr>
          <a:xfrm>
            <a:off x="4198620" y="990600"/>
            <a:ext cx="3794760" cy="5638800"/>
          </a:xfrm>
        </p:spPr>
        <p:txBody>
          <a:bodyPr>
            <a:normAutofit/>
          </a:bodyPr>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7443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Question Layout">
    <p:spTree>
      <p:nvGrpSpPr>
        <p:cNvPr id="1" name=""/>
        <p:cNvGrpSpPr/>
        <p:nvPr/>
      </p:nvGrpSpPr>
      <p:grpSpPr>
        <a:xfrm>
          <a:off x="0" y="0"/>
          <a:ext cx="0" cy="0"/>
          <a:chOff x="0" y="0"/>
          <a:chExt cx="0" cy="0"/>
        </a:xfrm>
      </p:grpSpPr>
      <p:sp>
        <p:nvSpPr>
          <p:cNvPr id="7" name="Rectangle 6"/>
          <p:cNvSpPr/>
          <p:nvPr/>
        </p:nvSpPr>
        <p:spPr>
          <a:xfrm>
            <a:off x="500931" y="1346946"/>
            <a:ext cx="11044361" cy="83997"/>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00932" y="4299696"/>
            <a:ext cx="11044360" cy="105327"/>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00932" y="1484779"/>
            <a:ext cx="1104436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04011A85-93F6-414C-B140-4649B286F8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16" name="Oval 15">
            <a:extLst>
              <a:ext uri="{FF2B5EF4-FFF2-40B4-BE49-F238E27FC236}">
                <a16:creationId xmlns:a16="http://schemas.microsoft.com/office/drawing/2014/main" id="{47C38978-9533-4BAE-B034-8B478A8F8736}"/>
              </a:ext>
            </a:extLst>
          </p:cNvPr>
          <p:cNvSpPr/>
          <p:nvPr userDrawn="1"/>
        </p:nvSpPr>
        <p:spPr>
          <a:xfrm>
            <a:off x="4251960" y="5181943"/>
            <a:ext cx="850789" cy="850789"/>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972F850-A6EE-4607-B7F1-D35790B4A5A1}"/>
              </a:ext>
            </a:extLst>
          </p:cNvPr>
          <p:cNvPicPr>
            <a:picLocks noChangeAspect="1"/>
          </p:cNvPicPr>
          <p:nvPr userDrawn="1"/>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9709889" y="5274657"/>
            <a:ext cx="902286" cy="902286"/>
          </a:xfrm>
          <a:prstGeom prst="rect">
            <a:avLst/>
          </a:prstGeom>
        </p:spPr>
      </p:pic>
      <p:sp>
        <p:nvSpPr>
          <p:cNvPr id="2" name="Title 1"/>
          <p:cNvSpPr>
            <a:spLocks noGrp="1"/>
          </p:cNvSpPr>
          <p:nvPr>
            <p:ph type="ctrTitle"/>
          </p:nvPr>
        </p:nvSpPr>
        <p:spPr>
          <a:xfrm>
            <a:off x="556591" y="1432223"/>
            <a:ext cx="10917141" cy="3035808"/>
          </a:xfrm>
        </p:spPr>
        <p:txBody>
          <a:bodyPr anchor="ctr">
            <a:noAutofit/>
          </a:bodyPr>
          <a:lstStyle>
            <a:lvl1pPr algn="l">
              <a:lnSpc>
                <a:spcPct val="80000"/>
              </a:lnSpc>
              <a:defRPr sz="9600" cap="all" baseline="0">
                <a:blipFill dpi="0" rotWithShape="1">
                  <a:blip r:embed="rId7"/>
                  <a:srcRect/>
                  <a:tile tx="6350" ty="-127000" sx="65000" sy="64000" flip="none" algn="tl"/>
                </a:blipFill>
              </a:defRPr>
            </a:lvl1pPr>
          </a:lstStyle>
          <a:p>
            <a:r>
              <a:rPr lang="en-US" dirty="0"/>
              <a:t>Click to edit Master title style</a:t>
            </a:r>
          </a:p>
        </p:txBody>
      </p:sp>
      <p:grpSp>
        <p:nvGrpSpPr>
          <p:cNvPr id="24" name="Group 23">
            <a:extLst>
              <a:ext uri="{FF2B5EF4-FFF2-40B4-BE49-F238E27FC236}">
                <a16:creationId xmlns:a16="http://schemas.microsoft.com/office/drawing/2014/main" id="{E9FD40CB-A2D9-431D-8239-0047D9FBCCEC}"/>
              </a:ext>
            </a:extLst>
          </p:cNvPr>
          <p:cNvGrpSpPr/>
          <p:nvPr userDrawn="1"/>
        </p:nvGrpSpPr>
        <p:grpSpPr>
          <a:xfrm>
            <a:off x="8253454" y="190735"/>
            <a:ext cx="3938546" cy="6082049"/>
            <a:chOff x="8253454" y="190735"/>
            <a:chExt cx="3938546" cy="6082049"/>
          </a:xfrm>
        </p:grpSpPr>
        <p:pic>
          <p:nvPicPr>
            <p:cNvPr id="15" name="Picture 14">
              <a:extLst>
                <a:ext uri="{FF2B5EF4-FFF2-40B4-BE49-F238E27FC236}">
                  <a16:creationId xmlns:a16="http://schemas.microsoft.com/office/drawing/2014/main" id="{E70B8185-B454-444C-B89E-035CC553E71D}"/>
                </a:ext>
              </a:extLst>
            </p:cNvPr>
            <p:cNvPicPr>
              <a:picLocks noChangeAspect="1"/>
            </p:cNvPicPr>
            <p:nvPr userDrawn="1"/>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artisticPencilSketch/>
                      </a14:imgEffect>
                    </a14:imgLayer>
                  </a14:imgProps>
                </a:ext>
              </a:extLst>
            </a:blip>
            <a:srcRect l="25144" t="10335" r="23521" b="10392"/>
            <a:stretch/>
          </p:blipFill>
          <p:spPr>
            <a:xfrm>
              <a:off x="8253454" y="190735"/>
              <a:ext cx="3938546" cy="6082049"/>
            </a:xfrm>
            <a:prstGeom prst="rect">
              <a:avLst/>
            </a:prstGeom>
          </p:spPr>
        </p:pic>
        <p:pic>
          <p:nvPicPr>
            <p:cNvPr id="23" name="Picture 22">
              <a:extLst>
                <a:ext uri="{FF2B5EF4-FFF2-40B4-BE49-F238E27FC236}">
                  <a16:creationId xmlns:a16="http://schemas.microsoft.com/office/drawing/2014/main" id="{76EA9F5A-6E7D-4F9E-8D73-B7DE018F0F68}"/>
                </a:ext>
              </a:extLst>
            </p:cNvPr>
            <p:cNvPicPr>
              <a:picLocks noChangeAspect="1"/>
            </p:cNvPicPr>
            <p:nvPr userDrawn="1"/>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9709889" y="5234364"/>
              <a:ext cx="902286" cy="902286"/>
            </a:xfrm>
            <a:prstGeom prst="rect">
              <a:avLst/>
            </a:prstGeom>
          </p:spPr>
        </p:pic>
      </p:grpSp>
    </p:spTree>
    <p:custDataLst>
      <p:tags r:id="rId1"/>
    </p:custDataLst>
    <p:extLst>
      <p:ext uri="{BB962C8B-B14F-4D97-AF65-F5344CB8AC3E}">
        <p14:creationId xmlns:p14="http://schemas.microsoft.com/office/powerpoint/2010/main" val="1278749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3263-228D-474E-AF39-C2A90EE0B2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8A525-B72A-444F-A69C-6451311DA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F1A121-C4BF-4629-A82C-D46BBF296A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BD4216-22CC-4CCA-98BC-3A53429852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84B70C-6EE6-4F10-B91F-B5C50E8881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1568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9F6A-4D0B-4419-8F69-27C766091E99}"/>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6579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90597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EEBD-A9D1-4791-8763-8893222E4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DF0AB0-8A74-477F-BF5C-69EE724B1D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0DF377-3F20-490B-9EF8-CD01B562F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B8D5FF-F1F0-4F0D-9314-F54EF30894FB}"/>
              </a:ext>
            </a:extLst>
          </p:cNvPr>
          <p:cNvSpPr>
            <a:spLocks noGrp="1"/>
          </p:cNvSpPr>
          <p:nvPr>
            <p:ph type="dt" sz="half" idx="10"/>
          </p:nvPr>
        </p:nvSpPr>
        <p:spPr>
          <a:xfrm>
            <a:off x="152401" y="6356350"/>
            <a:ext cx="34290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3C7C157-C9D9-47A4-A980-BE1AB574BDE5}"/>
              </a:ext>
            </a:extLst>
          </p:cNvPr>
          <p:cNvSpPr>
            <a:spLocks noGrp="1"/>
          </p:cNvSpPr>
          <p:nvPr>
            <p:ph type="ftr" sz="quarter" idx="11"/>
          </p:nvPr>
        </p:nvSpPr>
        <p:spPr>
          <a:xfrm>
            <a:off x="4038600" y="6356350"/>
            <a:ext cx="4114800" cy="365125"/>
          </a:xfrm>
          <a:prstGeom prst="rect">
            <a:avLst/>
          </a:prstGeom>
        </p:spPr>
        <p:txBody>
          <a:bodyPr/>
          <a:lstStyle/>
          <a:p>
            <a:r>
              <a:rPr lang="en-US"/>
              <a:t>QM Higher Education Rubric, Sixth Edition, 2018. Quality Matters. Used under license. All rights reserved. Retrieved from MyQM.</a:t>
            </a:r>
          </a:p>
        </p:txBody>
      </p:sp>
      <p:sp>
        <p:nvSpPr>
          <p:cNvPr id="7" name="Slide Number Placeholder 6">
            <a:extLst>
              <a:ext uri="{FF2B5EF4-FFF2-40B4-BE49-F238E27FC236}">
                <a16:creationId xmlns:a16="http://schemas.microsoft.com/office/drawing/2014/main" id="{59C22897-29E5-4BB0-8756-35181AC07DB9}"/>
              </a:ext>
            </a:extLst>
          </p:cNvPr>
          <p:cNvSpPr>
            <a:spLocks noGrp="1"/>
          </p:cNvSpPr>
          <p:nvPr>
            <p:ph type="sldNum" sz="quarter" idx="12"/>
          </p:nvPr>
        </p:nvSpPr>
        <p:spPr>
          <a:xfrm>
            <a:off x="8610599" y="6356350"/>
            <a:ext cx="3429000" cy="365125"/>
          </a:xfrm>
          <a:prstGeom prst="rect">
            <a:avLst/>
          </a:prstGeom>
        </p:spPr>
        <p:txBody>
          <a:bodyPr/>
          <a:lstStyle/>
          <a:p>
            <a:fld id="{8A3D5132-96E9-4BE6-B517-9DF8FC195FBA}" type="slidenum">
              <a:rPr lang="en-US" smtClean="0"/>
              <a:t>‹#›</a:t>
            </a:fld>
            <a:endParaRPr lang="en-US"/>
          </a:p>
        </p:txBody>
      </p:sp>
    </p:spTree>
    <p:extLst>
      <p:ext uri="{BB962C8B-B14F-4D97-AF65-F5344CB8AC3E}">
        <p14:creationId xmlns:p14="http://schemas.microsoft.com/office/powerpoint/2010/main" val="4109816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8182-8B61-4A26-AFB9-AAF76A5BA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3B2838-680C-432E-8330-D3DB2DD1E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39E5E6-FF9E-484F-8EE8-A29639CDE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31660-8225-4D87-A129-AAE2AEF67266}"/>
              </a:ext>
            </a:extLst>
          </p:cNvPr>
          <p:cNvSpPr>
            <a:spLocks noGrp="1"/>
          </p:cNvSpPr>
          <p:nvPr>
            <p:ph type="dt" sz="half" idx="10"/>
          </p:nvPr>
        </p:nvSpPr>
        <p:spPr>
          <a:xfrm>
            <a:off x="152401" y="6356350"/>
            <a:ext cx="34290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697A060-B899-436C-A440-C0FFC3AE9140}"/>
              </a:ext>
            </a:extLst>
          </p:cNvPr>
          <p:cNvSpPr>
            <a:spLocks noGrp="1"/>
          </p:cNvSpPr>
          <p:nvPr>
            <p:ph type="ftr" sz="quarter" idx="11"/>
          </p:nvPr>
        </p:nvSpPr>
        <p:spPr>
          <a:xfrm>
            <a:off x="4038600" y="6356350"/>
            <a:ext cx="4114800" cy="365125"/>
          </a:xfrm>
          <a:prstGeom prst="rect">
            <a:avLst/>
          </a:prstGeom>
        </p:spPr>
        <p:txBody>
          <a:bodyPr/>
          <a:lstStyle/>
          <a:p>
            <a:r>
              <a:rPr lang="en-US"/>
              <a:t>QM Higher Education Rubric, Sixth Edition, 2018. Quality Matters. Used under license. All rights reserved. Retrieved from MyQM.</a:t>
            </a:r>
          </a:p>
        </p:txBody>
      </p:sp>
      <p:sp>
        <p:nvSpPr>
          <p:cNvPr id="7" name="Slide Number Placeholder 6">
            <a:extLst>
              <a:ext uri="{FF2B5EF4-FFF2-40B4-BE49-F238E27FC236}">
                <a16:creationId xmlns:a16="http://schemas.microsoft.com/office/drawing/2014/main" id="{5AD672AE-F6FE-42BC-B5C3-D99F16FD9A8C}"/>
              </a:ext>
            </a:extLst>
          </p:cNvPr>
          <p:cNvSpPr>
            <a:spLocks noGrp="1"/>
          </p:cNvSpPr>
          <p:nvPr>
            <p:ph type="sldNum" sz="quarter" idx="12"/>
          </p:nvPr>
        </p:nvSpPr>
        <p:spPr>
          <a:xfrm>
            <a:off x="8610599" y="6356350"/>
            <a:ext cx="3429000" cy="365125"/>
          </a:xfrm>
          <a:prstGeom prst="rect">
            <a:avLst/>
          </a:prstGeom>
        </p:spPr>
        <p:txBody>
          <a:bodyPr/>
          <a:lstStyle/>
          <a:p>
            <a:fld id="{8A3D5132-96E9-4BE6-B517-9DF8FC195FBA}" type="slidenum">
              <a:rPr lang="en-US" smtClean="0"/>
              <a:t>‹#›</a:t>
            </a:fld>
            <a:endParaRPr lang="en-US"/>
          </a:p>
        </p:txBody>
      </p:sp>
    </p:spTree>
    <p:extLst>
      <p:ext uri="{BB962C8B-B14F-4D97-AF65-F5344CB8AC3E}">
        <p14:creationId xmlns:p14="http://schemas.microsoft.com/office/powerpoint/2010/main" val="544354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54A4-9356-460A-B013-E586B78EAA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30854C-8700-4716-BF9E-8C839E8311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29855-AA9F-4F58-B8F4-53145380F96A}"/>
              </a:ext>
            </a:extLst>
          </p:cNvPr>
          <p:cNvSpPr>
            <a:spLocks noGrp="1"/>
          </p:cNvSpPr>
          <p:nvPr>
            <p:ph type="dt" sz="half" idx="10"/>
          </p:nvPr>
        </p:nvSpPr>
        <p:spPr>
          <a:xfrm>
            <a:off x="152401" y="6356350"/>
            <a:ext cx="34290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4C14D48-5084-41A7-B2A5-73A8817DAABC}"/>
              </a:ext>
            </a:extLst>
          </p:cNvPr>
          <p:cNvSpPr>
            <a:spLocks noGrp="1"/>
          </p:cNvSpPr>
          <p:nvPr>
            <p:ph type="ftr" sz="quarter" idx="11"/>
          </p:nvPr>
        </p:nvSpPr>
        <p:spPr>
          <a:xfrm>
            <a:off x="4038600" y="6356350"/>
            <a:ext cx="4114800" cy="365125"/>
          </a:xfrm>
          <a:prstGeom prst="rect">
            <a:avLst/>
          </a:prstGeom>
        </p:spPr>
        <p:txBody>
          <a:bodyPr/>
          <a:lstStyle/>
          <a:p>
            <a:r>
              <a:rPr lang="en-US"/>
              <a:t>QM Higher Education Rubric, Sixth Edition, 2018. Quality Matters. Used under license. All rights reserved. Retrieved from MyQM.</a:t>
            </a:r>
          </a:p>
        </p:txBody>
      </p:sp>
      <p:sp>
        <p:nvSpPr>
          <p:cNvPr id="6" name="Slide Number Placeholder 5">
            <a:extLst>
              <a:ext uri="{FF2B5EF4-FFF2-40B4-BE49-F238E27FC236}">
                <a16:creationId xmlns:a16="http://schemas.microsoft.com/office/drawing/2014/main" id="{4672EC51-A865-4319-ADE1-87F4F48F2F36}"/>
              </a:ext>
            </a:extLst>
          </p:cNvPr>
          <p:cNvSpPr>
            <a:spLocks noGrp="1"/>
          </p:cNvSpPr>
          <p:nvPr>
            <p:ph type="sldNum" sz="quarter" idx="12"/>
          </p:nvPr>
        </p:nvSpPr>
        <p:spPr>
          <a:xfrm>
            <a:off x="8610599" y="6356350"/>
            <a:ext cx="3429000" cy="365125"/>
          </a:xfrm>
          <a:prstGeom prst="rect">
            <a:avLst/>
          </a:prstGeom>
        </p:spPr>
        <p:txBody>
          <a:bodyPr/>
          <a:lstStyle/>
          <a:p>
            <a:fld id="{8A3D5132-96E9-4BE6-B517-9DF8FC195FBA}" type="slidenum">
              <a:rPr lang="en-US" smtClean="0"/>
              <a:t>‹#›</a:t>
            </a:fld>
            <a:endParaRPr lang="en-US"/>
          </a:p>
        </p:txBody>
      </p:sp>
    </p:spTree>
    <p:extLst>
      <p:ext uri="{BB962C8B-B14F-4D97-AF65-F5344CB8AC3E}">
        <p14:creationId xmlns:p14="http://schemas.microsoft.com/office/powerpoint/2010/main" val="1693745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1CC276-5FD5-4EEA-9606-054F3AFE5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998BC7-A8D1-4EBE-94D6-C28110EF07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C4F3A-F6AB-4B4A-98D6-9D2597AF3711}"/>
              </a:ext>
            </a:extLst>
          </p:cNvPr>
          <p:cNvSpPr>
            <a:spLocks noGrp="1"/>
          </p:cNvSpPr>
          <p:nvPr>
            <p:ph type="dt" sz="half" idx="10"/>
          </p:nvPr>
        </p:nvSpPr>
        <p:spPr>
          <a:xfrm>
            <a:off x="152401" y="6356350"/>
            <a:ext cx="34290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470B178-F4E0-42D3-B738-1F7AD6E4A8C6}"/>
              </a:ext>
            </a:extLst>
          </p:cNvPr>
          <p:cNvSpPr>
            <a:spLocks noGrp="1"/>
          </p:cNvSpPr>
          <p:nvPr>
            <p:ph type="ftr" sz="quarter" idx="11"/>
          </p:nvPr>
        </p:nvSpPr>
        <p:spPr>
          <a:xfrm>
            <a:off x="4038600" y="6356350"/>
            <a:ext cx="4114800" cy="365125"/>
          </a:xfrm>
          <a:prstGeom prst="rect">
            <a:avLst/>
          </a:prstGeom>
        </p:spPr>
        <p:txBody>
          <a:bodyPr/>
          <a:lstStyle/>
          <a:p>
            <a:r>
              <a:rPr lang="en-US"/>
              <a:t>QM Higher Education Rubric, Sixth Edition, 2018. Quality Matters. Used under license. All rights reserved. Retrieved from MyQM.</a:t>
            </a:r>
          </a:p>
        </p:txBody>
      </p:sp>
      <p:sp>
        <p:nvSpPr>
          <p:cNvPr id="6" name="Slide Number Placeholder 5">
            <a:extLst>
              <a:ext uri="{FF2B5EF4-FFF2-40B4-BE49-F238E27FC236}">
                <a16:creationId xmlns:a16="http://schemas.microsoft.com/office/drawing/2014/main" id="{7F9E78BD-D113-4262-9E86-15017BF00F9F}"/>
              </a:ext>
            </a:extLst>
          </p:cNvPr>
          <p:cNvSpPr>
            <a:spLocks noGrp="1"/>
          </p:cNvSpPr>
          <p:nvPr>
            <p:ph type="sldNum" sz="quarter" idx="12"/>
          </p:nvPr>
        </p:nvSpPr>
        <p:spPr>
          <a:xfrm>
            <a:off x="8610599" y="6356350"/>
            <a:ext cx="3429000" cy="365125"/>
          </a:xfrm>
          <a:prstGeom prst="rect">
            <a:avLst/>
          </a:prstGeom>
        </p:spPr>
        <p:txBody>
          <a:bodyPr/>
          <a:lstStyle/>
          <a:p>
            <a:fld id="{8A3D5132-96E9-4BE6-B517-9DF8FC195FBA}" type="slidenum">
              <a:rPr lang="en-US" smtClean="0"/>
              <a:t>‹#›</a:t>
            </a:fld>
            <a:endParaRPr lang="en-US"/>
          </a:p>
        </p:txBody>
      </p:sp>
    </p:spTree>
    <p:extLst>
      <p:ext uri="{BB962C8B-B14F-4D97-AF65-F5344CB8AC3E}">
        <p14:creationId xmlns:p14="http://schemas.microsoft.com/office/powerpoint/2010/main" val="68753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tement_Layout">
    <p:spTree>
      <p:nvGrpSpPr>
        <p:cNvPr id="1" name=""/>
        <p:cNvGrpSpPr/>
        <p:nvPr/>
      </p:nvGrpSpPr>
      <p:grpSpPr>
        <a:xfrm>
          <a:off x="0" y="0"/>
          <a:ext cx="0" cy="0"/>
          <a:chOff x="0" y="0"/>
          <a:chExt cx="0" cy="0"/>
        </a:xfrm>
      </p:grpSpPr>
      <p:sp>
        <p:nvSpPr>
          <p:cNvPr id="7" name="Rectangle 6"/>
          <p:cNvSpPr/>
          <p:nvPr/>
        </p:nvSpPr>
        <p:spPr>
          <a:xfrm>
            <a:off x="500931" y="1346946"/>
            <a:ext cx="11044361" cy="83997"/>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00932" y="4299696"/>
            <a:ext cx="11044360" cy="105327"/>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00932" y="1484779"/>
            <a:ext cx="1104436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04011A85-93F6-414C-B140-4649B286F8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16" name="Oval 15">
            <a:extLst>
              <a:ext uri="{FF2B5EF4-FFF2-40B4-BE49-F238E27FC236}">
                <a16:creationId xmlns:a16="http://schemas.microsoft.com/office/drawing/2014/main" id="{47C38978-9533-4BAE-B034-8B478A8F8736}"/>
              </a:ext>
            </a:extLst>
          </p:cNvPr>
          <p:cNvSpPr/>
          <p:nvPr userDrawn="1"/>
        </p:nvSpPr>
        <p:spPr>
          <a:xfrm>
            <a:off x="4251960" y="5181943"/>
            <a:ext cx="850789" cy="850789"/>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57EB702-CD4D-4708-87DB-5CC8A1BE9ECC}"/>
              </a:ext>
            </a:extLst>
          </p:cNvPr>
          <p:cNvGrpSpPr/>
          <p:nvPr userDrawn="1"/>
        </p:nvGrpSpPr>
        <p:grpSpPr>
          <a:xfrm>
            <a:off x="9362313" y="511954"/>
            <a:ext cx="1590493" cy="6268830"/>
            <a:chOff x="9954799" y="186516"/>
            <a:chExt cx="1590493" cy="6268830"/>
          </a:xfrm>
        </p:grpSpPr>
        <p:grpSp>
          <p:nvGrpSpPr>
            <p:cNvPr id="11" name="Group 10">
              <a:extLst>
                <a:ext uri="{FF2B5EF4-FFF2-40B4-BE49-F238E27FC236}">
                  <a16:creationId xmlns:a16="http://schemas.microsoft.com/office/drawing/2014/main" id="{E0CB3BCF-92A4-4EE2-90B5-2504DC5CBD2A}"/>
                </a:ext>
              </a:extLst>
            </p:cNvPr>
            <p:cNvGrpSpPr/>
            <p:nvPr userDrawn="1"/>
          </p:nvGrpSpPr>
          <p:grpSpPr>
            <a:xfrm>
              <a:off x="9954799" y="186516"/>
              <a:ext cx="1590493" cy="6268830"/>
              <a:chOff x="5779998" y="164493"/>
              <a:chExt cx="1590493" cy="6268830"/>
            </a:xfrm>
          </p:grpSpPr>
          <p:pic>
            <p:nvPicPr>
              <p:cNvPr id="10" name="Picture 9">
                <a:extLst>
                  <a:ext uri="{FF2B5EF4-FFF2-40B4-BE49-F238E27FC236}">
                    <a16:creationId xmlns:a16="http://schemas.microsoft.com/office/drawing/2014/main" id="{A727E386-EB93-4BCB-953E-69E25874CAA1}"/>
                  </a:ext>
                </a:extLst>
              </p:cNvPr>
              <p:cNvPicPr>
                <a:picLocks noChangeAspect="1"/>
              </p:cNvPicPr>
              <p:nvPr userDrawn="1"/>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PencilSketch/>
                        </a14:imgEffect>
                      </a14:imgLayer>
                    </a14:imgProps>
                  </a:ext>
                </a:extLst>
              </a:blip>
              <a:srcRect l="37406" r="37246"/>
              <a:stretch/>
            </p:blipFill>
            <p:spPr>
              <a:xfrm>
                <a:off x="5779998" y="164493"/>
                <a:ext cx="1590493" cy="6268830"/>
              </a:xfrm>
              <a:prstGeom prst="rect">
                <a:avLst/>
              </a:prstGeom>
            </p:spPr>
          </p:pic>
          <p:pic>
            <p:nvPicPr>
              <p:cNvPr id="14" name="Picture 13">
                <a:extLst>
                  <a:ext uri="{FF2B5EF4-FFF2-40B4-BE49-F238E27FC236}">
                    <a16:creationId xmlns:a16="http://schemas.microsoft.com/office/drawing/2014/main" id="{F20110A3-3DA1-4218-98AD-FE752F11F7ED}"/>
                  </a:ext>
                </a:extLst>
              </p:cNvPr>
              <p:cNvPicPr>
                <a:picLocks noChangeAspect="1"/>
              </p:cNvPicPr>
              <p:nvPr userDrawn="1"/>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artisticPencilSketch/>
                        </a14:imgEffect>
                      </a14:imgLayer>
                    </a14:imgProps>
                  </a:ext>
                </a:extLst>
              </a:blip>
              <a:stretch>
                <a:fillRect/>
              </a:stretch>
            </p:blipFill>
            <p:spPr>
              <a:xfrm>
                <a:off x="6124102" y="4863607"/>
                <a:ext cx="902286" cy="902286"/>
              </a:xfrm>
              <a:prstGeom prst="rect">
                <a:avLst/>
              </a:prstGeom>
            </p:spPr>
          </p:pic>
        </p:grpSp>
        <p:pic>
          <p:nvPicPr>
            <p:cNvPr id="20" name="Picture 19">
              <a:extLst>
                <a:ext uri="{FF2B5EF4-FFF2-40B4-BE49-F238E27FC236}">
                  <a16:creationId xmlns:a16="http://schemas.microsoft.com/office/drawing/2014/main" id="{833DA174-EB2F-4D0E-BBFA-08C1C8FC99E5}"/>
                </a:ext>
              </a:extLst>
            </p:cNvPr>
            <p:cNvPicPr>
              <a:picLocks noChangeAspect="1"/>
            </p:cNvPicPr>
            <p:nvPr userDrawn="1"/>
          </p:nvPicPr>
          <p:blipFill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artisticPencilSketch/>
                      </a14:imgEffect>
                    </a14:imgLayer>
                  </a14:imgProps>
                </a:ext>
              </a:extLst>
            </a:blip>
            <a:srcRect l="40223" t="44634" r="40610" b="30988"/>
            <a:stretch/>
          </p:blipFill>
          <p:spPr>
            <a:xfrm>
              <a:off x="10045196" y="288131"/>
              <a:ext cx="1371600" cy="1744505"/>
            </a:xfrm>
            <a:prstGeom prst="rect">
              <a:avLst/>
            </a:prstGeom>
          </p:spPr>
        </p:pic>
      </p:grpSp>
      <p:sp>
        <p:nvSpPr>
          <p:cNvPr id="2" name="Title 1"/>
          <p:cNvSpPr>
            <a:spLocks noGrp="1"/>
          </p:cNvSpPr>
          <p:nvPr>
            <p:ph type="ctrTitle"/>
          </p:nvPr>
        </p:nvSpPr>
        <p:spPr>
          <a:xfrm>
            <a:off x="556591" y="1432223"/>
            <a:ext cx="10917141" cy="3035808"/>
          </a:xfrm>
        </p:spPr>
        <p:txBody>
          <a:bodyPr anchor="ctr">
            <a:noAutofit/>
          </a:bodyPr>
          <a:lstStyle>
            <a:lvl1pPr algn="l">
              <a:lnSpc>
                <a:spcPct val="80000"/>
              </a:lnSpc>
              <a:defRPr sz="9600" cap="all" baseline="0">
                <a:blipFill dpi="0" rotWithShape="1">
                  <a:blip r:embed="rId11"/>
                  <a:srcRect/>
                  <a:tile tx="6350" ty="-127000" sx="65000" sy="64000" flip="none" algn="tl"/>
                </a:blip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83117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11A85-93F6-414C-B140-4649B286F8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29709-E025-437D-86EF-B4DDD3DAE2B4}" type="slidenum">
              <a:rPr lang="en-US" smtClean="0"/>
              <a:t>‹#›</a:t>
            </a:fld>
            <a:endParaRPr lang="en-US"/>
          </a:p>
        </p:txBody>
      </p:sp>
    </p:spTree>
    <p:extLst>
      <p:ext uri="{BB962C8B-B14F-4D97-AF65-F5344CB8AC3E}">
        <p14:creationId xmlns:p14="http://schemas.microsoft.com/office/powerpoint/2010/main" val="242726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04011A85-93F6-414C-B140-4649B286F81E}" type="datetimeFigureOut">
              <a:rPr lang="en-US" smtClean="0"/>
              <a:t>4/19/2023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4129709-E025-437D-86EF-B4DDD3DAE2B4}" type="slidenum">
              <a:rPr lang="en-US" smtClean="0"/>
              <a:t>‹#›</a:t>
            </a:fld>
            <a:endParaRPr lang="en-US"/>
          </a:p>
        </p:txBody>
      </p:sp>
    </p:spTree>
    <p:custDataLst>
      <p:tags r:id="rId1"/>
    </p:custDataLst>
    <p:extLst>
      <p:ext uri="{BB962C8B-B14F-4D97-AF65-F5344CB8AC3E}">
        <p14:creationId xmlns:p14="http://schemas.microsoft.com/office/powerpoint/2010/main" val="303561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011A85-93F6-414C-B140-4649B286F81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29709-E025-437D-86EF-B4DDD3DAE2B4}" type="slidenum">
              <a:rPr lang="en-US" smtClean="0"/>
              <a:t>‹#›</a:t>
            </a:fld>
            <a:endParaRPr lang="en-US"/>
          </a:p>
        </p:txBody>
      </p:sp>
    </p:spTree>
    <p:extLst>
      <p:ext uri="{BB962C8B-B14F-4D97-AF65-F5344CB8AC3E}">
        <p14:creationId xmlns:p14="http://schemas.microsoft.com/office/powerpoint/2010/main" val="425832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011A85-93F6-414C-B140-4649B286F81E}"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29709-E025-437D-86EF-B4DDD3DAE2B4}" type="slidenum">
              <a:rPr lang="en-US" smtClean="0"/>
              <a:t>‹#›</a:t>
            </a:fld>
            <a:endParaRPr lang="en-US"/>
          </a:p>
        </p:txBody>
      </p:sp>
    </p:spTree>
    <p:extLst>
      <p:ext uri="{BB962C8B-B14F-4D97-AF65-F5344CB8AC3E}">
        <p14:creationId xmlns:p14="http://schemas.microsoft.com/office/powerpoint/2010/main" val="406412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011A85-93F6-414C-B140-4649B286F81E}"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29709-E025-437D-86EF-B4DDD3DAE2B4}" type="slidenum">
              <a:rPr lang="en-US" smtClean="0"/>
              <a:t>‹#›</a:t>
            </a:fld>
            <a:endParaRPr lang="en-US"/>
          </a:p>
        </p:txBody>
      </p:sp>
    </p:spTree>
    <p:extLst>
      <p:ext uri="{BB962C8B-B14F-4D97-AF65-F5344CB8AC3E}">
        <p14:creationId xmlns:p14="http://schemas.microsoft.com/office/powerpoint/2010/main" val="362269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11A85-93F6-414C-B140-4649B286F81E}"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29709-E025-437D-86EF-B4DDD3DAE2B4}" type="slidenum">
              <a:rPr lang="en-US" smtClean="0"/>
              <a:t>‹#›</a:t>
            </a:fld>
            <a:endParaRPr lang="en-US"/>
          </a:p>
        </p:txBody>
      </p:sp>
    </p:spTree>
    <p:extLst>
      <p:ext uri="{BB962C8B-B14F-4D97-AF65-F5344CB8AC3E}">
        <p14:creationId xmlns:p14="http://schemas.microsoft.com/office/powerpoint/2010/main" val="37249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6.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4011A85-93F6-414C-B140-4649B286F81E}" type="datetimeFigureOut">
              <a:rPr lang="en-US" smtClean="0"/>
              <a:t>4/19/2023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4129709-E025-437D-86EF-B4DDD3DAE2B4}" type="slidenum">
              <a:rPr lang="en-US" smtClean="0"/>
              <a:t>‹#›</a:t>
            </a:fld>
            <a:endParaRPr lang="en-US"/>
          </a:p>
        </p:txBody>
      </p:sp>
    </p:spTree>
    <p:extLst>
      <p:ext uri="{BB962C8B-B14F-4D97-AF65-F5344CB8AC3E}">
        <p14:creationId xmlns:p14="http://schemas.microsoft.com/office/powerpoint/2010/main" val="3134528755"/>
      </p:ext>
    </p:extLst>
  </p:cSld>
  <p:clrMap bg1="lt1" tx1="dk1" bg2="lt2" tx2="dk2" accent1="accent1" accent2="accent2" accent3="accent3" accent4="accent4" accent5="accent5" accent6="accent6" hlink="hlink" folHlink="folHlink"/>
  <p:sldLayoutIdLst>
    <p:sldLayoutId id="2147483674" r:id="rId1"/>
    <p:sldLayoutId id="2147483689" r:id="rId2"/>
    <p:sldLayoutId id="2147483690"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8746B-2D9A-43D6-8592-6EBBBCD8D373}"/>
              </a:ext>
            </a:extLst>
          </p:cNvPr>
          <p:cNvSpPr>
            <a:spLocks noGrp="1"/>
          </p:cNvSpPr>
          <p:nvPr>
            <p:ph type="title"/>
          </p:nvPr>
        </p:nvSpPr>
        <p:spPr>
          <a:xfrm>
            <a:off x="152400" y="136525"/>
            <a:ext cx="11887200" cy="89526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DD489A-6C2A-48C6-A0AD-7FA991A85FC8}"/>
              </a:ext>
            </a:extLst>
          </p:cNvPr>
          <p:cNvSpPr>
            <a:spLocks noGrp="1"/>
          </p:cNvSpPr>
          <p:nvPr>
            <p:ph type="body" idx="1"/>
          </p:nvPr>
        </p:nvSpPr>
        <p:spPr>
          <a:xfrm>
            <a:off x="304800" y="1178011"/>
            <a:ext cx="11582399" cy="49989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4D8260-6755-4AF1-923A-43E1C4CCB1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QM Higher Education Rubric, Sixth Edition, 2018. Quality Matters. Used under license. All rights reserved. Retrieved from MyQM.</a:t>
            </a:r>
          </a:p>
        </p:txBody>
      </p:sp>
    </p:spTree>
    <p:custDataLst>
      <p:tags r:id="rId15"/>
    </p:custDataLst>
    <p:extLst>
      <p:ext uri="{BB962C8B-B14F-4D97-AF65-F5344CB8AC3E}">
        <p14:creationId xmlns:p14="http://schemas.microsoft.com/office/powerpoint/2010/main" val="6458916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1.png"/><Relationship Id="rId5" Type="http://schemas.openxmlformats.org/officeDocument/2006/relationships/hyperlink" Target="https://thenounproject.com/browse/creator/heisenart01/icons/?p=1" TargetMode="Externa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14.xml"/><Relationship Id="rId1" Type="http://schemas.openxmlformats.org/officeDocument/2006/relationships/tags" Target="../tags/tag2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0.png"/><Relationship Id="rId2" Type="http://schemas.openxmlformats.org/officeDocument/2006/relationships/slideLayout" Target="../slideLayouts/slideLayout15.xml"/><Relationship Id="rId1" Type="http://schemas.openxmlformats.org/officeDocument/2006/relationships/tags" Target="../tags/tag24.xml"/><Relationship Id="rId6" Type="http://schemas.openxmlformats.org/officeDocument/2006/relationships/slide" Target="slide12.xml"/><Relationship Id="rId5" Type="http://schemas.openxmlformats.org/officeDocument/2006/relationships/slide" Target="slide1.xml"/><Relationship Id="rId4" Type="http://schemas.openxmlformats.org/officeDocument/2006/relationships/hyperlink" Target="http://dummylink"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hyperlink" Target="https://www.qualitymatters.org/qa-resources/resource-center/articles-resources/bill-of-rights-for-online-learners" TargetMode="External"/><Relationship Id="rId2" Type="http://schemas.openxmlformats.org/officeDocument/2006/relationships/slideLayout" Target="../slideLayouts/slideLayout18.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27.xml"/><Relationship Id="rId4" Type="http://schemas.openxmlformats.org/officeDocument/2006/relationships/hyperlink" Target="http://www.qualitymatters.or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28.xml"/><Relationship Id="rId6" Type="http://schemas.openxmlformats.org/officeDocument/2006/relationships/hyperlink" Target="https://www.youtube.com/watch?v=rRec4qjsrSs" TargetMode="External"/><Relationship Id="rId5" Type="http://schemas.openxmlformats.org/officeDocument/2006/relationships/hyperlink" Target="https://mediaspace.umn.edu/media/t/0_iy9d9lv3" TargetMode="External"/><Relationship Id="rId4" Type="http://schemas.openxmlformats.org/officeDocument/2006/relationships/hyperlink" Target="https://accessibility.umn.edu/what-you-can-do/start-7-core-skills/links"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8" Type="http://schemas.openxmlformats.org/officeDocument/2006/relationships/hyperlink" Target="https://www.qualitymatters.org/sites/default/files/pd-docs-PDFs/AccessibilityTipsHandout-NDLW-2017-webinar.pdf" TargetMode="External"/><Relationship Id="rId3" Type="http://schemas.openxmlformats.org/officeDocument/2006/relationships/notesSlide" Target="../notesSlides/notesSlide6.xml"/><Relationship Id="rId7" Type="http://schemas.openxmlformats.org/officeDocument/2006/relationships/hyperlink" Target="https://youtu.be/uSFcqN5f7bQ?t=1305" TargetMode="External"/><Relationship Id="rId2" Type="http://schemas.openxmlformats.org/officeDocument/2006/relationships/slideLayout" Target="../slideLayouts/slideLayout16.xml"/><Relationship Id="rId1" Type="http://schemas.openxmlformats.org/officeDocument/2006/relationships/tags" Target="../tags/tag30.xml"/><Relationship Id="rId6" Type="http://schemas.openxmlformats.org/officeDocument/2006/relationships/hyperlink" Target="https://youtu.be/uSFcqN5f7bQ?t=1070" TargetMode="External"/><Relationship Id="rId5" Type="http://schemas.openxmlformats.org/officeDocument/2006/relationships/hyperlink" Target="https://youtu.be/uSFcqN5f7bQ?t=908" TargetMode="External"/><Relationship Id="rId4" Type="http://schemas.openxmlformats.org/officeDocument/2006/relationships/hyperlink" Target="https://www.qualitymatters.org/qa-resources/resource-center/articles-resources/8-tips-ndlw-webinar-recording"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image" Target="../media/image31.png"/><Relationship Id="rId4" Type="http://schemas.openxmlformats.org/officeDocument/2006/relationships/hyperlink" Target="mailto:acedrone@harford.edu"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thenounproject.com/browse/icons/term/inclusive-workplace/" TargetMode="External"/><Relationship Id="rId3" Type="http://schemas.openxmlformats.org/officeDocument/2006/relationships/image" Target="../media/image14.png"/><Relationship Id="rId7" Type="http://schemas.openxmlformats.org/officeDocument/2006/relationships/hyperlink" Target="https://thenounproject.com/browse/icons/term/gender-fluid/"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7.png"/><Relationship Id="rId11" Type="http://schemas.openxmlformats.org/officeDocument/2006/relationships/hyperlink" Target="https://thenounproject.com/" TargetMode="External"/><Relationship Id="rId5" Type="http://schemas.openxmlformats.org/officeDocument/2006/relationships/image" Target="../media/image16.png"/><Relationship Id="rId10" Type="http://schemas.openxmlformats.org/officeDocument/2006/relationships/hyperlink" Target="https://thenounproject.com/browse/icons/term/workers/" TargetMode="External"/><Relationship Id="rId4" Type="http://schemas.openxmlformats.org/officeDocument/2006/relationships/image" Target="../media/image15.png"/><Relationship Id="rId9" Type="http://schemas.openxmlformats.org/officeDocument/2006/relationships/hyperlink" Target="https://thenounproject.com/browse/icons/term/diverse/"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23.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a:t>Want to make your courses ACCESSIBLE</a:t>
            </a:r>
          </a:p>
        </p:txBody>
      </p:sp>
      <p:pic>
        <p:nvPicPr>
          <p:cNvPr id="3" name="Picture 2">
            <a:extLst>
              <a:ext uri="{FF2B5EF4-FFF2-40B4-BE49-F238E27FC236}">
                <a16:creationId xmlns:a16="http://schemas.microsoft.com/office/drawing/2014/main" id="{5E47A711-D35A-4B8D-9C08-BA6416E6F5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233"/>
          <a:stretch/>
        </p:blipFill>
        <p:spPr>
          <a:xfrm>
            <a:off x="709931" y="4995590"/>
            <a:ext cx="1188720" cy="948207"/>
          </a:xfrm>
          <a:prstGeom prst="rect">
            <a:avLst/>
          </a:prstGeom>
        </p:spPr>
      </p:pic>
      <p:pic>
        <p:nvPicPr>
          <p:cNvPr id="4" name="Picture 3">
            <a:extLst>
              <a:ext uri="{FF2B5EF4-FFF2-40B4-BE49-F238E27FC236}">
                <a16:creationId xmlns:a16="http://schemas.microsoft.com/office/drawing/2014/main" id="{D35C476A-9333-4849-A5E9-9F1095B59C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8797"/>
          <a:stretch/>
        </p:blipFill>
        <p:spPr>
          <a:xfrm>
            <a:off x="2474913" y="4912798"/>
            <a:ext cx="1371600" cy="1113790"/>
          </a:xfrm>
          <a:prstGeom prst="rect">
            <a:avLst/>
          </a:prstGeom>
        </p:spPr>
      </p:pic>
      <p:sp>
        <p:nvSpPr>
          <p:cNvPr id="6" name="TextBox 5">
            <a:extLst>
              <a:ext uri="{FF2B5EF4-FFF2-40B4-BE49-F238E27FC236}">
                <a16:creationId xmlns:a16="http://schemas.microsoft.com/office/drawing/2014/main" id="{BDA905EF-E360-445F-A590-EFF3D01A6B82}"/>
              </a:ext>
            </a:extLst>
          </p:cNvPr>
          <p:cNvSpPr txBox="1"/>
          <p:nvPr/>
        </p:nvSpPr>
        <p:spPr>
          <a:xfrm>
            <a:off x="0" y="6485010"/>
            <a:ext cx="2297430" cy="276999"/>
          </a:xfrm>
          <a:prstGeom prst="rect">
            <a:avLst/>
          </a:prstGeom>
          <a:noFill/>
        </p:spPr>
        <p:txBody>
          <a:bodyPr wrap="square">
            <a:spAutoFit/>
          </a:bodyPr>
          <a:lstStyle/>
          <a:p>
            <a:r>
              <a:rPr lang="en-US" sz="1200" dirty="0">
                <a:latin typeface="Arial Narrow" panose="020B0606020202030204" pitchFamily="34" charset="0"/>
                <a:hlinkClick r:id="rId5"/>
              </a:rPr>
              <a:t>icons by </a:t>
            </a:r>
            <a:r>
              <a:rPr lang="en-US" sz="1200" dirty="0" err="1">
                <a:latin typeface="Arial Narrow" panose="020B0606020202030204" pitchFamily="34" charset="0"/>
                <a:hlinkClick r:id="rId5"/>
              </a:rPr>
              <a:t>heisen</a:t>
            </a:r>
            <a:r>
              <a:rPr lang="en-US" sz="1200" dirty="0">
                <a:latin typeface="Arial Narrow" panose="020B0606020202030204" pitchFamily="34" charset="0"/>
                <a:hlinkClick r:id="rId5"/>
              </a:rPr>
              <a:t> from the Noun Project</a:t>
            </a:r>
            <a:r>
              <a:rPr lang="en-US" sz="1200" dirty="0">
                <a:latin typeface="Arial Narrow" panose="020B0606020202030204" pitchFamily="34" charset="0"/>
              </a:rPr>
              <a:t> </a:t>
            </a:r>
          </a:p>
        </p:txBody>
      </p:sp>
      <p:pic>
        <p:nvPicPr>
          <p:cNvPr id="8" name="Picture 7">
            <a:extLst>
              <a:ext uri="{FF2B5EF4-FFF2-40B4-BE49-F238E27FC236}">
                <a16:creationId xmlns:a16="http://schemas.microsoft.com/office/drawing/2014/main" id="{E0AB90B6-226A-411F-84CF-6DC7BA0E4A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0278"/>
          <a:stretch/>
        </p:blipFill>
        <p:spPr>
          <a:xfrm>
            <a:off x="4422775" y="4922958"/>
            <a:ext cx="1371600" cy="1093470"/>
          </a:xfrm>
          <a:prstGeom prst="rect">
            <a:avLst/>
          </a:prstGeom>
        </p:spPr>
      </p:pic>
      <p:pic>
        <p:nvPicPr>
          <p:cNvPr id="10" name="Picture 9">
            <a:extLst>
              <a:ext uri="{FF2B5EF4-FFF2-40B4-BE49-F238E27FC236}">
                <a16:creationId xmlns:a16="http://schemas.microsoft.com/office/drawing/2014/main" id="{F8514F6C-8BB3-48AE-9606-87C1F18F03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8269"/>
          <a:stretch/>
        </p:blipFill>
        <p:spPr>
          <a:xfrm>
            <a:off x="6370637" y="4983918"/>
            <a:ext cx="1188720" cy="971550"/>
          </a:xfrm>
          <a:prstGeom prst="rect">
            <a:avLst/>
          </a:prstGeom>
        </p:spPr>
      </p:pic>
      <p:pic>
        <p:nvPicPr>
          <p:cNvPr id="12" name="Picture 11">
            <a:extLst>
              <a:ext uri="{FF2B5EF4-FFF2-40B4-BE49-F238E27FC236}">
                <a16:creationId xmlns:a16="http://schemas.microsoft.com/office/drawing/2014/main" id="{5749FF54-F1C3-482A-8BDD-14D79A220F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799" r="6731" b="18269"/>
          <a:stretch/>
        </p:blipFill>
        <p:spPr>
          <a:xfrm>
            <a:off x="8135621" y="4911052"/>
            <a:ext cx="1168400" cy="1117283"/>
          </a:xfrm>
          <a:prstGeom prst="rect">
            <a:avLst/>
          </a:prstGeom>
        </p:spPr>
      </p:pic>
    </p:spTree>
    <p:custDataLst>
      <p:tags r:id="rId1"/>
    </p:custDataLst>
    <p:extLst>
      <p:ext uri="{BB962C8B-B14F-4D97-AF65-F5344CB8AC3E}">
        <p14:creationId xmlns:p14="http://schemas.microsoft.com/office/powerpoint/2010/main" val="1077838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E6CA1B4-AA5B-45B1-9495-99C2FF0F7E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565" y="1806650"/>
            <a:ext cx="914400" cy="914400"/>
          </a:xfrm>
          <a:prstGeom prst="rect">
            <a:avLst/>
          </a:prstGeom>
        </p:spPr>
      </p:pic>
      <p:sp>
        <p:nvSpPr>
          <p:cNvPr id="2" name="Title 1">
            <a:extLst>
              <a:ext uri="{FF2B5EF4-FFF2-40B4-BE49-F238E27FC236}">
                <a16:creationId xmlns:a16="http://schemas.microsoft.com/office/drawing/2014/main" id="{02E7EECA-9AAE-4C1C-9536-BCA86039B2DE}"/>
              </a:ext>
            </a:extLst>
          </p:cNvPr>
          <p:cNvSpPr>
            <a:spLocks noGrp="1"/>
          </p:cNvSpPr>
          <p:nvPr>
            <p:ph type="ctrTitle"/>
          </p:nvPr>
        </p:nvSpPr>
        <p:spPr/>
        <p:txBody>
          <a:bodyPr/>
          <a:lstStyle/>
          <a:p>
            <a:r>
              <a:rPr lang="en-US"/>
              <a:t>Quality Matters Standard 8+</a:t>
            </a:r>
          </a:p>
        </p:txBody>
      </p:sp>
      <p:sp>
        <p:nvSpPr>
          <p:cNvPr id="3" name="Subtitle 2">
            <a:extLst>
              <a:ext uri="{FF2B5EF4-FFF2-40B4-BE49-F238E27FC236}">
                <a16:creationId xmlns:a16="http://schemas.microsoft.com/office/drawing/2014/main" id="{591711C3-61E1-4ACA-BED8-0DEC7E937BF5}"/>
              </a:ext>
            </a:extLst>
          </p:cNvPr>
          <p:cNvSpPr>
            <a:spLocks noGrp="1"/>
          </p:cNvSpPr>
          <p:nvPr>
            <p:ph type="subTitle" idx="1"/>
          </p:nvPr>
        </p:nvSpPr>
        <p:spPr>
          <a:xfrm>
            <a:off x="1676400" y="2057400"/>
            <a:ext cx="9144000" cy="1655762"/>
          </a:xfrm>
        </p:spPr>
        <p:txBody>
          <a:bodyPr/>
          <a:lstStyle/>
          <a:p>
            <a:r>
              <a:rPr lang="en-US">
                <a:solidFill>
                  <a:schemeClr val="tx2"/>
                </a:solidFill>
              </a:rPr>
              <a:t>Diversity, Equity, Inclusion, and Belonging (DEIB) through Accessibility</a:t>
            </a:r>
          </a:p>
        </p:txBody>
      </p:sp>
      <p:pic>
        <p:nvPicPr>
          <p:cNvPr id="13" name="Picture 12" descr="photomontage of faces of many different peoples">
            <a:extLst>
              <a:ext uri="{FF2B5EF4-FFF2-40B4-BE49-F238E27FC236}">
                <a16:creationId xmlns:a16="http://schemas.microsoft.com/office/drawing/2014/main" id="{B751F390-9AE5-45BA-8EC3-57FDA0FDD2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110" b="9766"/>
          <a:stretch/>
        </p:blipFill>
        <p:spPr>
          <a:xfrm>
            <a:off x="3169920" y="2885281"/>
            <a:ext cx="5852160" cy="3048000"/>
          </a:xfrm>
          <a:prstGeom prst="ellipse">
            <a:avLst/>
          </a:prstGeom>
          <a:ln>
            <a:noFill/>
          </a:ln>
          <a:effectLst>
            <a:softEdge rad="112500"/>
          </a:effectLst>
        </p:spPr>
      </p:pic>
      <p:pic>
        <p:nvPicPr>
          <p:cNvPr id="5" name="Picture 4" descr="Maryland Online Leadership Institute logo.">
            <a:extLst>
              <a:ext uri="{FF2B5EF4-FFF2-40B4-BE49-F238E27FC236}">
                <a16:creationId xmlns:a16="http://schemas.microsoft.com/office/drawing/2014/main" id="{14A330B6-5D31-4D62-B9E2-55C2AF027B32}"/>
              </a:ext>
            </a:extLst>
          </p:cNvPr>
          <p:cNvPicPr>
            <a:picLocks noChangeAspect="1"/>
          </p:cNvPicPr>
          <p:nvPr/>
        </p:nvPicPr>
        <p:blipFill>
          <a:blip r:embed="rId6"/>
          <a:stretch>
            <a:fillRect/>
          </a:stretch>
        </p:blipFill>
        <p:spPr>
          <a:xfrm>
            <a:off x="10363200" y="5177558"/>
            <a:ext cx="1675933" cy="842242"/>
          </a:xfrm>
          <a:prstGeom prst="rect">
            <a:avLst/>
          </a:prstGeom>
        </p:spPr>
      </p:pic>
      <p:pic>
        <p:nvPicPr>
          <p:cNvPr id="7" name="Picture 6" descr="Maryland Online website logo">
            <a:extLst>
              <a:ext uri="{FF2B5EF4-FFF2-40B4-BE49-F238E27FC236}">
                <a16:creationId xmlns:a16="http://schemas.microsoft.com/office/drawing/2014/main" id="{11ED5FEC-4A8B-4154-BCBD-59F9BA9B19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43072" y="6097407"/>
            <a:ext cx="1696528" cy="565509"/>
          </a:xfrm>
          <a:prstGeom prst="rect">
            <a:avLst/>
          </a:prstGeom>
        </p:spPr>
      </p:pic>
    </p:spTree>
    <p:custDataLst>
      <p:tags r:id="rId1"/>
    </p:custDataLst>
    <p:extLst>
      <p:ext uri="{BB962C8B-B14F-4D97-AF65-F5344CB8AC3E}">
        <p14:creationId xmlns:p14="http://schemas.microsoft.com/office/powerpoint/2010/main" val="247234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DA77-1C37-4E18-B0AA-F0407283A2AF}"/>
              </a:ext>
            </a:extLst>
          </p:cNvPr>
          <p:cNvSpPr>
            <a:spLocks noGrp="1"/>
          </p:cNvSpPr>
          <p:nvPr>
            <p:ph type="title"/>
          </p:nvPr>
        </p:nvSpPr>
        <p:spPr/>
        <p:txBody>
          <a:bodyPr/>
          <a:lstStyle/>
          <a:p>
            <a:r>
              <a:rPr lang="en-US"/>
              <a:t>Table of Contents</a:t>
            </a:r>
          </a:p>
        </p:txBody>
      </p:sp>
      <p:sp>
        <p:nvSpPr>
          <p:cNvPr id="4" name="Content Placeholder 3">
            <a:extLst>
              <a:ext uri="{FF2B5EF4-FFF2-40B4-BE49-F238E27FC236}">
                <a16:creationId xmlns:a16="http://schemas.microsoft.com/office/drawing/2014/main" id="{9207C320-52E7-4C7E-8889-D351A403F74E}"/>
              </a:ext>
            </a:extLst>
          </p:cNvPr>
          <p:cNvSpPr>
            <a:spLocks noGrp="1"/>
          </p:cNvSpPr>
          <p:nvPr>
            <p:ph idx="1"/>
          </p:nvPr>
        </p:nvSpPr>
        <p:spPr>
          <a:xfrm>
            <a:off x="304801" y="1235242"/>
            <a:ext cx="5791200" cy="5301916"/>
          </a:xfrm>
        </p:spPr>
        <p:txBody>
          <a:bodyPr vert="horz" lIns="91440" tIns="45720" rIns="91440" bIns="45720" rtlCol="0" anchor="t">
            <a:normAutofit/>
          </a:bodyPr>
          <a:lstStyle/>
          <a:p>
            <a:r>
              <a:rPr lang="en-US" dirty="0">
                <a:hlinkClick r:id="rId4"/>
              </a:rPr>
              <a:t>DEIB Commitment Statement</a:t>
            </a:r>
            <a:endParaRPr lang="en-US" dirty="0">
              <a:hlinkClick r:id="" action="ppaction://noaction"/>
            </a:endParaRPr>
          </a:p>
          <a:p>
            <a:r>
              <a:rPr lang="en-US" dirty="0">
                <a:hlinkClick r:id="rId4"/>
              </a:rPr>
              <a:t>DEIB Guidelines</a:t>
            </a:r>
            <a:endParaRPr lang="en-US" dirty="0"/>
          </a:p>
          <a:p>
            <a:r>
              <a:rPr lang="en-US" dirty="0">
                <a:hlinkClick r:id="" action="ppaction://noaction"/>
              </a:rPr>
              <a:t>Review Standard 8.1</a:t>
            </a:r>
            <a:endParaRPr lang="en-US" dirty="0"/>
          </a:p>
          <a:p>
            <a:pPr lvl="1"/>
            <a:r>
              <a:rPr lang="en-US" dirty="0">
                <a:hlinkClick r:id="" action="ppaction://noaction"/>
              </a:rPr>
              <a:t>Use meaningful names for hyperlinks</a:t>
            </a:r>
            <a:endParaRPr lang="en-US" dirty="0"/>
          </a:p>
          <a:p>
            <a:r>
              <a:rPr lang="en-US" dirty="0">
                <a:hlinkClick r:id="rId5" action="ppaction://hlinksldjump"/>
              </a:rPr>
              <a:t>Review Standard 8.2</a:t>
            </a:r>
            <a:endParaRPr lang="en-US" dirty="0"/>
          </a:p>
          <a:p>
            <a:pPr lvl="1"/>
            <a:r>
              <a:rPr lang="en-US" dirty="0">
                <a:hlinkClick r:id="" action="ppaction://noaction"/>
              </a:rPr>
              <a:t>Layout and text</a:t>
            </a:r>
          </a:p>
          <a:p>
            <a:r>
              <a:rPr lang="en-US" dirty="0">
                <a:hlinkClick r:id="" action="ppaction://noaction"/>
              </a:rPr>
              <a:t>Review Standard 8.3</a:t>
            </a:r>
            <a:endParaRPr lang="en-US" dirty="0"/>
          </a:p>
          <a:p>
            <a:pPr lvl="1"/>
            <a:r>
              <a:rPr lang="en-US" dirty="0">
                <a:hlinkClick r:id="" action="ppaction://noaction"/>
              </a:rPr>
              <a:t>Images have text descriptions</a:t>
            </a:r>
            <a:endParaRPr lang="en-US" dirty="0"/>
          </a:p>
          <a:p>
            <a:pPr lvl="1"/>
            <a:r>
              <a:rPr lang="en-US" dirty="0">
                <a:hlinkClick r:id="" action="ppaction://noaction"/>
              </a:rPr>
              <a:t>Tables are not images</a:t>
            </a:r>
            <a:endParaRPr lang="en-US" dirty="0"/>
          </a:p>
          <a:p>
            <a:pPr lvl="1"/>
            <a:r>
              <a:rPr lang="en-US" dirty="0">
                <a:hlinkClick r:id="" action="ppaction://noaction"/>
              </a:rPr>
              <a:t>Use heading styles</a:t>
            </a:r>
            <a:endParaRPr lang="en-US" dirty="0"/>
          </a:p>
          <a:p>
            <a:endParaRPr lang="en-US" dirty="0">
              <a:hlinkClick r:id="" action="ppaction://noaction"/>
            </a:endParaRPr>
          </a:p>
        </p:txBody>
      </p:sp>
      <p:sp>
        <p:nvSpPr>
          <p:cNvPr id="14" name="TextBox 13">
            <a:extLst>
              <a:ext uri="{FF2B5EF4-FFF2-40B4-BE49-F238E27FC236}">
                <a16:creationId xmlns:a16="http://schemas.microsoft.com/office/drawing/2014/main" id="{A226BFC2-F77D-181A-DA29-02B54AEEE3F7}"/>
              </a:ext>
            </a:extLst>
          </p:cNvPr>
          <p:cNvSpPr txBox="1"/>
          <p:nvPr/>
        </p:nvSpPr>
        <p:spPr>
          <a:xfrm>
            <a:off x="6753726" y="1235241"/>
            <a:ext cx="4957011" cy="4435643"/>
          </a:xfrm>
          <a:prstGeom prst="rect">
            <a:avLst/>
          </a:prstGeom>
        </p:spPr>
        <p:txBody>
          <a:bodyPr vert="horz" lIns="91440" tIns="45720" rIns="91440" bIns="45720" rtlCol="0" anchor="t">
            <a:normAutofit/>
          </a:bodyPr>
          <a:lstStyle>
            <a:lvl1pPr marL="228600" indent="-228600" defTabSz="914400">
              <a:lnSpc>
                <a:spcPct val="90000"/>
              </a:lnSpc>
              <a:spcBef>
                <a:spcPts val="1000"/>
              </a:spcBef>
              <a:buFont typeface="Arial" panose="020B0604020202020204" pitchFamily="34" charset="0"/>
              <a:buChar char="•"/>
              <a:defRPr sz="2800"/>
            </a:lvl1pPr>
            <a:lvl2pPr marL="685800" lvl="1"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hlinkClick r:id="" action="ppaction://noaction"/>
              </a:rPr>
              <a:t>Review Standard 8.4</a:t>
            </a:r>
            <a:endParaRPr lang="en-US"/>
          </a:p>
          <a:p>
            <a:pPr lvl="1"/>
            <a:r>
              <a:rPr lang="en-US">
                <a:hlinkClick r:id="" action="ppaction://noaction"/>
              </a:rPr>
              <a:t>Closed captioning and transcripts</a:t>
            </a:r>
            <a:endParaRPr lang="en-US"/>
          </a:p>
          <a:p>
            <a:r>
              <a:rPr lang="en-US">
                <a:hlinkClick r:id="" action="ppaction://noaction"/>
              </a:rPr>
              <a:t>Review Standard 8.5</a:t>
            </a:r>
            <a:endParaRPr lang="en-US"/>
          </a:p>
          <a:p>
            <a:pPr lvl="1"/>
            <a:r>
              <a:rPr lang="en-US">
                <a:hlinkClick r:id="" action="ppaction://noaction"/>
              </a:rPr>
              <a:t>Reduce the size of image and PDF files</a:t>
            </a:r>
            <a:endParaRPr lang="en-US"/>
          </a:p>
          <a:p>
            <a:r>
              <a:rPr lang="en-US">
                <a:hlinkClick r:id="" action="ppaction://noaction"/>
              </a:rPr>
              <a:t>Additional Resources</a:t>
            </a:r>
            <a:endParaRPr lang="en-US"/>
          </a:p>
        </p:txBody>
      </p:sp>
      <p:pic>
        <p:nvPicPr>
          <p:cNvPr id="10" name="Picture 9" descr="A picture containing night sky&#10;&#10;Description automatically generated">
            <a:hlinkClick r:id="rId6" action="ppaction://hlinksldjump"/>
            <a:extLst>
              <a:ext uri="{FF2B5EF4-FFF2-40B4-BE49-F238E27FC236}">
                <a16:creationId xmlns:a16="http://schemas.microsoft.com/office/drawing/2014/main" id="{DFE57273-C0F5-8505-C199-4AEF3B0C706B}"/>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62952">
            <a:off x="9529011" y="4837446"/>
            <a:ext cx="2053390" cy="1434164"/>
          </a:xfrm>
          <a:prstGeom prst="rect">
            <a:avLst/>
          </a:prstGeom>
        </p:spPr>
      </p:pic>
    </p:spTree>
    <p:custDataLst>
      <p:tags r:id="rId1"/>
    </p:custDataLst>
    <p:extLst>
      <p:ext uri="{BB962C8B-B14F-4D97-AF65-F5344CB8AC3E}">
        <p14:creationId xmlns:p14="http://schemas.microsoft.com/office/powerpoint/2010/main" val="12540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00DB-8199-4D04-8AD0-2CDAF916C2A3}"/>
              </a:ext>
            </a:extLst>
          </p:cNvPr>
          <p:cNvSpPr>
            <a:spLocks noGrp="1"/>
          </p:cNvSpPr>
          <p:nvPr>
            <p:ph type="title"/>
          </p:nvPr>
        </p:nvSpPr>
        <p:spPr/>
        <p:txBody>
          <a:bodyPr/>
          <a:lstStyle/>
          <a:p>
            <a:r>
              <a:rPr lang="en-US">
                <a:solidFill>
                  <a:schemeClr val="bg1"/>
                </a:solidFill>
              </a:rPr>
              <a:t>QM </a:t>
            </a:r>
            <a:br>
              <a:rPr lang="en-US"/>
            </a:br>
            <a:r>
              <a:rPr lang="en-US">
                <a:solidFill>
                  <a:schemeClr val="bg1"/>
                </a:solidFill>
              </a:rPr>
              <a:t>Standard 8+</a:t>
            </a:r>
          </a:p>
        </p:txBody>
      </p:sp>
      <p:sp>
        <p:nvSpPr>
          <p:cNvPr id="3" name="Content Placeholder 2">
            <a:extLst>
              <a:ext uri="{FF2B5EF4-FFF2-40B4-BE49-F238E27FC236}">
                <a16:creationId xmlns:a16="http://schemas.microsoft.com/office/drawing/2014/main" id="{C548F899-41C4-414F-8D53-D334D7E2FF0C}"/>
              </a:ext>
            </a:extLst>
          </p:cNvPr>
          <p:cNvSpPr>
            <a:spLocks noGrp="1"/>
          </p:cNvSpPr>
          <p:nvPr>
            <p:ph type="body" idx="1"/>
          </p:nvPr>
        </p:nvSpPr>
        <p:spPr/>
        <p:txBody>
          <a:bodyPr>
            <a:normAutofit/>
          </a:bodyPr>
          <a:lstStyle/>
          <a:p>
            <a:pPr marL="0" indent="0">
              <a:buNone/>
            </a:pPr>
            <a:r>
              <a:rPr lang="en-US">
                <a:solidFill>
                  <a:schemeClr val="bg1"/>
                </a:solidFill>
              </a:rPr>
              <a:t>Diversity, Equity, Inclusion, and Belonging (DEIB) through Accessibility</a:t>
            </a:r>
          </a:p>
        </p:txBody>
      </p:sp>
      <p:sp>
        <p:nvSpPr>
          <p:cNvPr id="4" name="Text Placeholder 3">
            <a:extLst>
              <a:ext uri="{FF2B5EF4-FFF2-40B4-BE49-F238E27FC236}">
                <a16:creationId xmlns:a16="http://schemas.microsoft.com/office/drawing/2014/main" id="{A1201338-1437-49BC-999D-E1E1313EF2E8}"/>
              </a:ext>
            </a:extLst>
          </p:cNvPr>
          <p:cNvSpPr>
            <a:spLocks noGrp="1"/>
          </p:cNvSpPr>
          <p:nvPr>
            <p:ph type="body" sz="quarter" idx="10"/>
          </p:nvPr>
        </p:nvSpPr>
        <p:spPr/>
        <p:txBody>
          <a:bodyPr vert="horz" lIns="274320" tIns="274320" rIns="274320" bIns="274320" rtlCol="0" anchor="t">
            <a:normAutofit lnSpcReduction="10000"/>
          </a:bodyPr>
          <a:lstStyle/>
          <a:p>
            <a:pPr marL="0" indent="0">
              <a:lnSpc>
                <a:spcPct val="100000"/>
              </a:lnSpc>
              <a:spcBef>
                <a:spcPts val="0"/>
              </a:spcBef>
              <a:buNone/>
            </a:pPr>
            <a:r>
              <a:rPr lang="en-US" sz="2400" b="1" i="0">
                <a:solidFill>
                  <a:srgbClr val="000000"/>
                </a:solidFill>
                <a:effectLst/>
              </a:rPr>
              <a:t>DEIB Commitment Statement</a:t>
            </a:r>
          </a:p>
          <a:p>
            <a:pPr marL="0" indent="0">
              <a:lnSpc>
                <a:spcPct val="100000"/>
              </a:lnSpc>
              <a:spcBef>
                <a:spcPts val="0"/>
              </a:spcBef>
              <a:buNone/>
            </a:pPr>
            <a:endParaRPr lang="en-US" sz="2400" b="0" i="0">
              <a:solidFill>
                <a:srgbClr val="000000"/>
              </a:solidFill>
              <a:effectLst/>
            </a:endParaRPr>
          </a:p>
          <a:p>
            <a:pPr marL="0" indent="0">
              <a:lnSpc>
                <a:spcPct val="100000"/>
              </a:lnSpc>
              <a:spcBef>
                <a:spcPts val="0"/>
              </a:spcBef>
              <a:spcAft>
                <a:spcPts val="1000"/>
              </a:spcAft>
              <a:buNone/>
            </a:pPr>
            <a:r>
              <a:rPr lang="en-US" sz="2400" b="0" i="0" dirty="0">
                <a:solidFill>
                  <a:srgbClr val="000000"/>
                </a:solidFill>
                <a:effectLst/>
              </a:rPr>
              <a:t>Quality Matters Standard 8 is inclusive of both Higher Education (HE) and Continuing and Professional Education (CPE) standards. QM 8 Plus Workgroup’s Standard 8 Plus Checklist is for diverse faculty to apply and correct course design </a:t>
            </a:r>
            <a:r>
              <a:rPr lang="en-US" sz="2400" b="0" i="0">
                <a:solidFill>
                  <a:srgbClr val="000000"/>
                </a:solidFill>
                <a:effectLst/>
              </a:rPr>
              <a:t>deficiencies based on QM </a:t>
            </a:r>
            <a:r>
              <a:rPr lang="en-US" sz="2400">
                <a:solidFill>
                  <a:srgbClr val="000000"/>
                </a:solidFill>
              </a:rPr>
              <a:t>Standard </a:t>
            </a:r>
            <a:r>
              <a:rPr lang="en-US" sz="2400" b="0" i="0">
                <a:solidFill>
                  <a:srgbClr val="000000"/>
                </a:solidFill>
                <a:effectLst/>
              </a:rPr>
              <a:t>8, which </a:t>
            </a:r>
            <a:r>
              <a:rPr lang="en-US" sz="2400" b="0" i="0" dirty="0">
                <a:solidFill>
                  <a:srgbClr val="000000"/>
                </a:solidFill>
                <a:effectLst/>
              </a:rPr>
              <a:t>addresses making course content accessible to all students.</a:t>
            </a:r>
            <a:r>
              <a:rPr lang="en-US" sz="2400" dirty="0">
                <a:solidFill>
                  <a:srgbClr val="000000"/>
                </a:solidFill>
              </a:rPr>
              <a:t> </a:t>
            </a:r>
            <a:endParaRPr lang="en-US" sz="2400">
              <a:solidFill>
                <a:srgbClr val="595959"/>
              </a:solidFill>
            </a:endParaRPr>
          </a:p>
          <a:p>
            <a:pPr marL="0" indent="0">
              <a:lnSpc>
                <a:spcPct val="100000"/>
              </a:lnSpc>
              <a:spcBef>
                <a:spcPts val="0"/>
              </a:spcBef>
              <a:spcAft>
                <a:spcPts val="1000"/>
              </a:spcAft>
              <a:buNone/>
            </a:pPr>
            <a:r>
              <a:rPr lang="en-US" sz="2400" b="0" i="0">
                <a:solidFill>
                  <a:srgbClr val="000000"/>
                </a:solidFill>
                <a:effectLst/>
              </a:rPr>
              <a:t>We advocate fairness and equity in the use of digital technologies for online learning. We believe that course design accessibility and usability should be without hardship and cognizant of students with disabilities, diverse perspectives, non-native languages, and varied constraints.  </a:t>
            </a:r>
            <a:endParaRPr lang="en-US" sz="2400"/>
          </a:p>
          <a:p>
            <a:endParaRPr lang="en-US"/>
          </a:p>
        </p:txBody>
      </p:sp>
      <p:sp>
        <p:nvSpPr>
          <p:cNvPr id="5" name="Footer Placeholder 4">
            <a:extLst>
              <a:ext uri="{FF2B5EF4-FFF2-40B4-BE49-F238E27FC236}">
                <a16:creationId xmlns:a16="http://schemas.microsoft.com/office/drawing/2014/main" id="{448EE362-C7DD-42D6-98B5-F1C5698F04F1}"/>
              </a:ext>
            </a:extLst>
          </p:cNvPr>
          <p:cNvSpPr>
            <a:spLocks noGrp="1"/>
          </p:cNvSpPr>
          <p:nvPr>
            <p:ph type="ftr" sz="quarter" idx="11"/>
          </p:nvPr>
        </p:nvSpPr>
        <p:spPr/>
        <p:txBody>
          <a:bodyPr/>
          <a:lstStyle/>
          <a:p>
            <a:r>
              <a:rPr lang="en-US"/>
              <a:t>QM Higher Education Rubric, Sixth Edition, 2018. Quality Matters. Used under license. All rights reserved. Retrieved from MyQM.</a:t>
            </a:r>
          </a:p>
        </p:txBody>
      </p:sp>
    </p:spTree>
    <p:custDataLst>
      <p:tags r:id="rId1"/>
    </p:custDataLst>
    <p:extLst>
      <p:ext uri="{BB962C8B-B14F-4D97-AF65-F5344CB8AC3E}">
        <p14:creationId xmlns:p14="http://schemas.microsoft.com/office/powerpoint/2010/main" val="4202222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00DB-8199-4D04-8AD0-2CDAF916C2A3}"/>
              </a:ext>
            </a:extLst>
          </p:cNvPr>
          <p:cNvSpPr>
            <a:spLocks noGrp="1"/>
          </p:cNvSpPr>
          <p:nvPr>
            <p:ph type="title"/>
          </p:nvPr>
        </p:nvSpPr>
        <p:spPr/>
        <p:txBody>
          <a:bodyPr/>
          <a:lstStyle/>
          <a:p>
            <a:r>
              <a:rPr lang="en-US">
                <a:solidFill>
                  <a:schemeClr val="bg1"/>
                </a:solidFill>
              </a:rPr>
              <a:t>QM </a:t>
            </a:r>
            <a:br>
              <a:rPr lang="en-US"/>
            </a:br>
            <a:r>
              <a:rPr lang="en-US">
                <a:solidFill>
                  <a:schemeClr val="bg1"/>
                </a:solidFill>
              </a:rPr>
              <a:t>Standard 8+</a:t>
            </a:r>
          </a:p>
        </p:txBody>
      </p:sp>
      <p:sp>
        <p:nvSpPr>
          <p:cNvPr id="3" name="Content Placeholder 2">
            <a:extLst>
              <a:ext uri="{FF2B5EF4-FFF2-40B4-BE49-F238E27FC236}">
                <a16:creationId xmlns:a16="http://schemas.microsoft.com/office/drawing/2014/main" id="{C548F899-41C4-414F-8D53-D334D7E2FF0C}"/>
              </a:ext>
            </a:extLst>
          </p:cNvPr>
          <p:cNvSpPr>
            <a:spLocks noGrp="1"/>
          </p:cNvSpPr>
          <p:nvPr>
            <p:ph type="body" idx="1"/>
          </p:nvPr>
        </p:nvSpPr>
        <p:spPr/>
        <p:txBody>
          <a:bodyPr>
            <a:normAutofit/>
          </a:bodyPr>
          <a:lstStyle/>
          <a:p>
            <a:pPr marL="0" indent="0">
              <a:buNone/>
            </a:pPr>
            <a:r>
              <a:rPr lang="en-US">
                <a:solidFill>
                  <a:schemeClr val="bg1"/>
                </a:solidFill>
              </a:rPr>
              <a:t>Diversity, Equity, Inclusion, and Belonging (DEIB) through Accessibility</a:t>
            </a:r>
          </a:p>
        </p:txBody>
      </p:sp>
      <p:sp>
        <p:nvSpPr>
          <p:cNvPr id="4" name="Text Placeholder 3">
            <a:extLst>
              <a:ext uri="{FF2B5EF4-FFF2-40B4-BE49-F238E27FC236}">
                <a16:creationId xmlns:a16="http://schemas.microsoft.com/office/drawing/2014/main" id="{A1201338-1437-49BC-999D-E1E1313EF2E8}"/>
              </a:ext>
            </a:extLst>
          </p:cNvPr>
          <p:cNvSpPr>
            <a:spLocks noGrp="1"/>
          </p:cNvSpPr>
          <p:nvPr>
            <p:ph type="body" sz="quarter" idx="10"/>
          </p:nvPr>
        </p:nvSpPr>
        <p:spPr/>
        <p:txBody>
          <a:bodyPr vert="horz" lIns="274320" tIns="274320" rIns="274320" bIns="274320" rtlCol="0" anchor="t">
            <a:noAutofit/>
          </a:bodyPr>
          <a:lstStyle/>
          <a:p>
            <a:pPr marL="0" indent="0" algn="l" rtl="0" fontAlgn="base">
              <a:lnSpc>
                <a:spcPct val="100000"/>
              </a:lnSpc>
              <a:spcBef>
                <a:spcPts val="0"/>
              </a:spcBef>
              <a:spcAft>
                <a:spcPts val="600"/>
              </a:spcAft>
              <a:buNone/>
            </a:pPr>
            <a:r>
              <a:rPr lang="en-US" sz="2400" b="1" i="0" dirty="0">
                <a:solidFill>
                  <a:srgbClr val="000000"/>
                </a:solidFill>
                <a:effectLst/>
              </a:rPr>
              <a:t>DEIB Guidelines</a:t>
            </a:r>
          </a:p>
          <a:p>
            <a:pPr marL="279400" indent="-279400" algn="l" rtl="0" fontAlgn="base">
              <a:lnSpc>
                <a:spcPct val="100000"/>
              </a:lnSpc>
              <a:spcBef>
                <a:spcPts val="0"/>
              </a:spcBef>
              <a:spcAft>
                <a:spcPts val="600"/>
              </a:spcAft>
              <a:buFont typeface="+mj-lt"/>
              <a:buAutoNum type="arabicPeriod"/>
            </a:pPr>
            <a:r>
              <a:rPr lang="en-US" sz="2000" b="0" i="0" dirty="0">
                <a:solidFill>
                  <a:srgbClr val="000000"/>
                </a:solidFill>
                <a:effectLst/>
              </a:rPr>
              <a:t>Allow for resources/content to be available offline </a:t>
            </a:r>
          </a:p>
          <a:p>
            <a:pPr marL="279400" indent="-279400" algn="l" rtl="0" fontAlgn="base">
              <a:lnSpc>
                <a:spcPct val="100000"/>
              </a:lnSpc>
              <a:spcBef>
                <a:spcPts val="0"/>
              </a:spcBef>
              <a:spcAft>
                <a:spcPts val="600"/>
              </a:spcAft>
              <a:buFont typeface="+mj-lt"/>
              <a:buAutoNum type="arabicPeriod"/>
            </a:pPr>
            <a:r>
              <a:rPr lang="en-US" sz="2000" b="0" i="0" dirty="0">
                <a:solidFill>
                  <a:srgbClr val="000000"/>
                </a:solidFill>
                <a:effectLst/>
              </a:rPr>
              <a:t>Alternate ways for students to submit / present assignments </a:t>
            </a:r>
          </a:p>
          <a:p>
            <a:pPr marL="279400" indent="-279400" algn="l" rtl="0" fontAlgn="base">
              <a:lnSpc>
                <a:spcPct val="100000"/>
              </a:lnSpc>
              <a:spcBef>
                <a:spcPts val="0"/>
              </a:spcBef>
              <a:spcAft>
                <a:spcPts val="600"/>
              </a:spcAft>
              <a:buFont typeface="+mj-lt"/>
              <a:buAutoNum type="arabicPeriod"/>
            </a:pPr>
            <a:r>
              <a:rPr lang="en-US" sz="2000" b="0" i="0" dirty="0">
                <a:solidFill>
                  <a:srgbClr val="000000"/>
                </a:solidFill>
                <a:effectLst/>
              </a:rPr>
              <a:t>Use accessibility checkers on course materials and scan courses regularly </a:t>
            </a:r>
          </a:p>
          <a:p>
            <a:pPr marL="279400" indent="-279400" fontAlgn="base">
              <a:lnSpc>
                <a:spcPct val="100000"/>
              </a:lnSpc>
              <a:spcBef>
                <a:spcPts val="0"/>
              </a:spcBef>
              <a:spcAft>
                <a:spcPts val="600"/>
              </a:spcAft>
              <a:buFont typeface="+mj-lt"/>
              <a:buAutoNum type="arabicPeriod"/>
            </a:pPr>
            <a:r>
              <a:rPr lang="en-US" sz="2000" b="0" i="0" dirty="0">
                <a:solidFill>
                  <a:srgbClr val="000000"/>
                </a:solidFill>
                <a:effectLst/>
              </a:rPr>
              <a:t>Make screen-reader friendly content, use high-contrast colors, clear fonts, and adequate white space</a:t>
            </a:r>
          </a:p>
          <a:p>
            <a:pPr marL="279400" indent="-279400" fontAlgn="base">
              <a:lnSpc>
                <a:spcPct val="100000"/>
              </a:lnSpc>
              <a:spcBef>
                <a:spcPts val="0"/>
              </a:spcBef>
              <a:spcAft>
                <a:spcPts val="600"/>
              </a:spcAft>
              <a:buFont typeface="+mj-lt"/>
              <a:buAutoNum type="arabicPeriod"/>
            </a:pPr>
            <a:r>
              <a:rPr lang="en-US" sz="2000" b="0" i="0" dirty="0">
                <a:solidFill>
                  <a:srgbClr val="000000"/>
                </a:solidFill>
                <a:effectLst/>
              </a:rPr>
              <a:t>Apply instructional flexibility practices to respect cultural and religious obligations</a:t>
            </a:r>
            <a:r>
              <a:rPr lang="en-US" sz="2000" dirty="0">
                <a:solidFill>
                  <a:srgbClr val="000000"/>
                </a:solidFill>
              </a:rPr>
              <a:t>, </a:t>
            </a:r>
            <a:r>
              <a:rPr lang="en-US" sz="2000" dirty="0" err="1">
                <a:solidFill>
                  <a:srgbClr val="000000"/>
                </a:solidFill>
              </a:rPr>
              <a:t>eg.</a:t>
            </a:r>
            <a:r>
              <a:rPr lang="en-US" sz="2000" dirty="0">
                <a:solidFill>
                  <a:srgbClr val="000000"/>
                </a:solidFill>
              </a:rPr>
              <a:t> Extended time </a:t>
            </a:r>
            <a:endParaRPr lang="en-US" sz="2000" b="0" i="0" dirty="0">
              <a:solidFill>
                <a:srgbClr val="000000"/>
              </a:solidFill>
              <a:effectLst/>
            </a:endParaRPr>
          </a:p>
          <a:p>
            <a:pPr marL="279400" indent="-279400" algn="l" rtl="0" fontAlgn="base">
              <a:lnSpc>
                <a:spcPct val="100000"/>
              </a:lnSpc>
              <a:spcBef>
                <a:spcPts val="0"/>
              </a:spcBef>
              <a:spcAft>
                <a:spcPts val="600"/>
              </a:spcAft>
              <a:buFont typeface="+mj-lt"/>
              <a:buAutoNum type="arabicPeriod"/>
            </a:pPr>
            <a:r>
              <a:rPr lang="en-US" sz="2000" b="0" i="0" dirty="0">
                <a:solidFill>
                  <a:srgbClr val="000000"/>
                </a:solidFill>
                <a:effectLst/>
              </a:rPr>
              <a:t>Be culturally competent, aware, cognizant and a defender of cultural learning needs</a:t>
            </a:r>
          </a:p>
          <a:p>
            <a:pPr marL="279400" indent="-279400" algn="l" rtl="0" fontAlgn="base">
              <a:lnSpc>
                <a:spcPct val="100000"/>
              </a:lnSpc>
              <a:spcBef>
                <a:spcPts val="0"/>
              </a:spcBef>
              <a:spcAft>
                <a:spcPts val="600"/>
              </a:spcAft>
              <a:buFont typeface="+mj-lt"/>
              <a:buAutoNum type="arabicPeriod"/>
            </a:pPr>
            <a:r>
              <a:rPr lang="en-US" sz="2000" b="0" i="0" dirty="0">
                <a:solidFill>
                  <a:srgbClr val="000000"/>
                </a:solidFill>
                <a:effectLst/>
              </a:rPr>
              <a:t>Use visual images and content that is representative of various perspectives </a:t>
            </a:r>
          </a:p>
          <a:p>
            <a:pPr marL="279400" indent="-279400" algn="l" rtl="0" fontAlgn="base">
              <a:lnSpc>
                <a:spcPct val="100000"/>
              </a:lnSpc>
              <a:spcBef>
                <a:spcPts val="0"/>
              </a:spcBef>
              <a:spcAft>
                <a:spcPts val="600"/>
              </a:spcAft>
              <a:buFont typeface="+mj-lt"/>
              <a:buAutoNum type="arabicPeriod"/>
            </a:pPr>
            <a:r>
              <a:rPr lang="en-US" sz="2000" b="0" i="0" dirty="0">
                <a:solidFill>
                  <a:srgbClr val="000000"/>
                </a:solidFill>
                <a:effectLst/>
              </a:rPr>
              <a:t>Reference the </a:t>
            </a:r>
            <a:r>
              <a:rPr lang="en-US" sz="2000" b="0" i="0" u="sng" strike="noStrike" dirty="0">
                <a:solidFill>
                  <a:srgbClr val="0563C1"/>
                </a:solidFill>
                <a:effectLst/>
                <a:hlinkClick r:id="rId3"/>
              </a:rPr>
              <a:t>The Quality Matters Bill of Rights for Online Learners | Quality </a:t>
            </a:r>
            <a:r>
              <a:rPr lang="en-US" sz="2000" b="0" i="0" u="sng" dirty="0">
                <a:solidFill>
                  <a:srgbClr val="0563C1"/>
                </a:solidFill>
                <a:effectLst/>
              </a:rPr>
              <a:t>Matters</a:t>
            </a:r>
            <a:r>
              <a:rPr lang="en-US" sz="2000" b="0" i="0" dirty="0">
                <a:solidFill>
                  <a:srgbClr val="0563C1"/>
                </a:solidFill>
                <a:effectLst/>
              </a:rPr>
              <a:t> </a:t>
            </a:r>
            <a:endParaRPr lang="en-US" sz="2000" b="0" i="0" dirty="0">
              <a:solidFill>
                <a:srgbClr val="000000"/>
              </a:solidFill>
              <a:effectLst/>
            </a:endParaRPr>
          </a:p>
        </p:txBody>
      </p:sp>
      <p:sp>
        <p:nvSpPr>
          <p:cNvPr id="5" name="Footer Placeholder 4">
            <a:extLst>
              <a:ext uri="{FF2B5EF4-FFF2-40B4-BE49-F238E27FC236}">
                <a16:creationId xmlns:a16="http://schemas.microsoft.com/office/drawing/2014/main" id="{AB10DA8C-1B5E-49CF-A40D-40DA8152394F}"/>
              </a:ext>
            </a:extLst>
          </p:cNvPr>
          <p:cNvSpPr>
            <a:spLocks noGrp="1"/>
          </p:cNvSpPr>
          <p:nvPr>
            <p:ph type="ftr" sz="quarter" idx="11"/>
          </p:nvPr>
        </p:nvSpPr>
        <p:spPr/>
        <p:txBody>
          <a:bodyPr/>
          <a:lstStyle/>
          <a:p>
            <a:r>
              <a:rPr lang="en-US" dirty="0"/>
              <a:t>QM Higher Education Rubric, Sixth Edition, 2018. Quality Matters. Used under license. All rights reserved. Retrieved from </a:t>
            </a:r>
            <a:r>
              <a:rPr lang="en-US" dirty="0" err="1"/>
              <a:t>MyQM</a:t>
            </a:r>
            <a:r>
              <a:rPr lang="en-US" dirty="0"/>
              <a:t>.</a:t>
            </a:r>
          </a:p>
        </p:txBody>
      </p:sp>
    </p:spTree>
    <p:custDataLst>
      <p:tags r:id="rId1"/>
    </p:custDataLst>
    <p:extLst>
      <p:ext uri="{BB962C8B-B14F-4D97-AF65-F5344CB8AC3E}">
        <p14:creationId xmlns:p14="http://schemas.microsoft.com/office/powerpoint/2010/main" val="294814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00DB-8199-4D04-8AD0-2CDAF916C2A3}"/>
              </a:ext>
            </a:extLst>
          </p:cNvPr>
          <p:cNvSpPr>
            <a:spLocks noGrp="1"/>
          </p:cNvSpPr>
          <p:nvPr>
            <p:ph type="title"/>
          </p:nvPr>
        </p:nvSpPr>
        <p:spPr/>
        <p:txBody>
          <a:bodyPr/>
          <a:lstStyle/>
          <a:p>
            <a:r>
              <a:rPr lang="en-US">
                <a:solidFill>
                  <a:schemeClr val="bg1"/>
                </a:solidFill>
              </a:rPr>
              <a:t>QM </a:t>
            </a:r>
            <a:br>
              <a:rPr lang="en-US">
                <a:solidFill>
                  <a:schemeClr val="bg1"/>
                </a:solidFill>
              </a:rPr>
            </a:br>
            <a:r>
              <a:rPr lang="en-US">
                <a:solidFill>
                  <a:schemeClr val="bg1"/>
                </a:solidFill>
              </a:rPr>
              <a:t>Specific Review Standard 8.1</a:t>
            </a:r>
          </a:p>
        </p:txBody>
      </p:sp>
      <p:sp>
        <p:nvSpPr>
          <p:cNvPr id="3" name="Content Placeholder 2">
            <a:extLst>
              <a:ext uri="{FF2B5EF4-FFF2-40B4-BE49-F238E27FC236}">
                <a16:creationId xmlns:a16="http://schemas.microsoft.com/office/drawing/2014/main" id="{C548F899-41C4-414F-8D53-D334D7E2FF0C}"/>
              </a:ext>
            </a:extLst>
          </p:cNvPr>
          <p:cNvSpPr>
            <a:spLocks noGrp="1"/>
          </p:cNvSpPr>
          <p:nvPr>
            <p:ph type="body" idx="1"/>
          </p:nvPr>
        </p:nvSpPr>
        <p:spPr/>
        <p:txBody>
          <a:bodyPr>
            <a:normAutofit/>
          </a:bodyPr>
          <a:lstStyle/>
          <a:p>
            <a:r>
              <a:rPr lang="en-US">
                <a:solidFill>
                  <a:schemeClr val="bg1"/>
                </a:solidFill>
                <a:effectLst/>
                <a:latin typeface="Calibri" panose="020F0502020204030204" pitchFamily="34" charset="0"/>
                <a:ea typeface="Calibri" panose="020F0502020204030204" pitchFamily="34" charset="0"/>
              </a:rPr>
              <a:t>Course navigation facilitates ease of use.</a:t>
            </a:r>
          </a:p>
        </p:txBody>
      </p:sp>
      <p:sp>
        <p:nvSpPr>
          <p:cNvPr id="4" name="Text Placeholder 3">
            <a:extLst>
              <a:ext uri="{FF2B5EF4-FFF2-40B4-BE49-F238E27FC236}">
                <a16:creationId xmlns:a16="http://schemas.microsoft.com/office/drawing/2014/main" id="{A1201338-1437-49BC-999D-E1E1313EF2E8}"/>
              </a:ext>
            </a:extLst>
          </p:cNvPr>
          <p:cNvSpPr>
            <a:spLocks noGrp="1"/>
          </p:cNvSpPr>
          <p:nvPr>
            <p:ph type="body" sz="quarter" idx="10"/>
          </p:nvPr>
        </p:nvSpPr>
        <p:spPr/>
        <p:txBody>
          <a:bodyPr vert="horz" lIns="274320" tIns="274320" rIns="0" bIns="182880" rtlCol="0" anchor="t">
            <a:normAutofit fontScale="92500" lnSpcReduction="10000"/>
          </a:bodyPr>
          <a:lstStyle/>
          <a:p>
            <a:pPr marL="0" marR="409575" indent="0">
              <a:spcBef>
                <a:spcPts val="0"/>
              </a:spcBef>
              <a:spcAft>
                <a:spcPts val="0"/>
              </a:spcAft>
              <a:buNone/>
            </a:pPr>
            <a:r>
              <a:rPr lang="en-US" sz="1900" b="1">
                <a:solidFill>
                  <a:schemeClr val="tx1"/>
                </a:solidFill>
                <a:effectLst/>
                <a:ea typeface="Calibri" panose="020F0502020204030204" pitchFamily="34" charset="0"/>
              </a:rPr>
              <a:t>Examples of strategies that facilitate ease of use:</a:t>
            </a:r>
          </a:p>
          <a:p>
            <a:pPr marL="0" marR="409575" indent="0">
              <a:spcBef>
                <a:spcPts val="0"/>
              </a:spcBef>
              <a:spcAft>
                <a:spcPts val="0"/>
              </a:spcAft>
              <a:buNone/>
            </a:pPr>
            <a:endParaRPr lang="en-US" sz="1600" b="1">
              <a:effectLst/>
              <a:ea typeface="Calibri" panose="020F0502020204030204" pitchFamily="34" charset="0"/>
            </a:endParaRPr>
          </a:p>
          <a:p>
            <a:pPr marL="914400" marR="409575" indent="-914400">
              <a:lnSpc>
                <a:spcPct val="110000"/>
              </a:lnSpc>
              <a:spcBef>
                <a:spcPts val="0"/>
              </a:spcBef>
              <a:buNone/>
            </a:pPr>
            <a:r>
              <a:rPr lang="en-US" sz="1700" b="1">
                <a:solidFill>
                  <a:schemeClr val="tx1"/>
                </a:solidFill>
                <a:ea typeface="Calibri" panose="020F0502020204030204" pitchFamily="34" charset="0"/>
                <a:cs typeface="Calibri"/>
              </a:rPr>
              <a:t>EX 8.1.1.</a:t>
            </a:r>
            <a:r>
              <a:rPr lang="en-US" sz="1700">
                <a:solidFill>
                  <a:schemeClr val="tx1"/>
                </a:solidFill>
                <a:ea typeface="Calibri" panose="020F0502020204030204" pitchFamily="34" charset="0"/>
                <a:cs typeface="Calibri"/>
              </a:rPr>
              <a:t>	Consistent </a:t>
            </a:r>
            <a:r>
              <a:rPr lang="en-US" sz="1700" u="none" strike="noStrike">
                <a:solidFill>
                  <a:schemeClr val="tx1"/>
                </a:solidFill>
                <a:effectLst/>
                <a:ea typeface="Calibri" panose="020F0502020204030204" pitchFamily="34" charset="0"/>
                <a:cs typeface="Calibri"/>
              </a:rPr>
              <a:t>layout and design are employed throughout, making content, instructional materials, tools, and media easy to locate from anywhere in the course.</a:t>
            </a:r>
            <a:r>
              <a:rPr lang="en-US" sz="1700">
                <a:solidFill>
                  <a:schemeClr val="tx1"/>
                </a:solidFill>
                <a:ea typeface="Calibri" panose="020F0502020204030204" pitchFamily="34" charset="0"/>
                <a:cs typeface="Calibri"/>
              </a:rPr>
              <a:t> </a:t>
            </a:r>
            <a:r>
              <a:rPr lang="en-US" sz="1700" u="none" strike="noStrike">
                <a:solidFill>
                  <a:schemeClr val="tx1"/>
                </a:solidFill>
                <a:effectLst/>
                <a:ea typeface="Calibri" panose="020F0502020204030204" pitchFamily="34" charset="0"/>
                <a:cs typeface="Calibri"/>
              </a:rPr>
              <a:t> Design elements are used repetitively, increasing predictability and intuitiveness.</a:t>
            </a:r>
          </a:p>
          <a:p>
            <a:pPr marL="914400" marR="409575" indent="-914400">
              <a:lnSpc>
                <a:spcPct val="110000"/>
              </a:lnSpc>
              <a:spcBef>
                <a:spcPts val="0"/>
              </a:spcBef>
              <a:buNone/>
            </a:pPr>
            <a:r>
              <a:rPr lang="en-US" sz="1700" b="1">
                <a:solidFill>
                  <a:schemeClr val="tx1"/>
                </a:solidFill>
                <a:ea typeface="Calibri" panose="020F0502020204030204" pitchFamily="34" charset="0"/>
                <a:cs typeface="Calibri"/>
              </a:rPr>
              <a:t>EX</a:t>
            </a:r>
            <a:r>
              <a:rPr lang="en-US" sz="1700" b="1">
                <a:solidFill>
                  <a:schemeClr val="tx1"/>
                </a:solidFill>
                <a:cs typeface="Calibri"/>
              </a:rPr>
              <a:t> 8.1.2 </a:t>
            </a:r>
            <a:r>
              <a:rPr lang="en-US" sz="1700">
                <a:solidFill>
                  <a:schemeClr val="tx1"/>
                </a:solidFill>
                <a:cs typeface="Calibri"/>
              </a:rPr>
              <a:t>	Course</a:t>
            </a:r>
            <a:r>
              <a:rPr lang="en-US" sz="1700">
                <a:solidFill>
                  <a:schemeClr val="tx1"/>
                </a:solidFill>
                <a:ea typeface="Calibri" panose="020F0502020204030204" pitchFamily="34" charset="0"/>
                <a:cs typeface="Calibri"/>
              </a:rPr>
              <a:t> </a:t>
            </a:r>
            <a:r>
              <a:rPr lang="en-US" sz="1700" u="none" strike="noStrike">
                <a:solidFill>
                  <a:schemeClr val="tx1"/>
                </a:solidFill>
                <a:effectLst/>
                <a:ea typeface="Calibri" panose="020F0502020204030204" pitchFamily="34" charset="0"/>
                <a:cs typeface="Calibri"/>
              </a:rPr>
              <a:t>pages have links, files, and icons that are labeled with easy-to-understand, self-describing, and meaningful names; for example, the text “</a:t>
            </a:r>
            <a:r>
              <a:rPr lang="en-US" sz="1700" u="none" strike="noStrike">
                <a:solidFill>
                  <a:srgbClr val="0000FF"/>
                </a:solidFill>
                <a:effectLst/>
                <a:ea typeface="Calibri" panose="020F0502020204030204" pitchFamily="34" charset="0"/>
                <a:cs typeface="Calibri"/>
                <a:hlinkClick r:id="rId4"/>
              </a:rPr>
              <a:t>Quality Matters website</a:t>
            </a:r>
            <a:r>
              <a:rPr lang="en-US" sz="1700" u="none" strike="noStrike">
                <a:effectLst/>
                <a:ea typeface="Calibri" panose="020F0502020204030204" pitchFamily="34" charset="0"/>
                <a:cs typeface="Calibri"/>
              </a:rPr>
              <a:t>” </a:t>
            </a:r>
            <a:r>
              <a:rPr lang="en-US" sz="1700" u="none" strike="noStrike">
                <a:solidFill>
                  <a:schemeClr val="tx1"/>
                </a:solidFill>
                <a:effectLst/>
                <a:ea typeface="Calibri" panose="020F0502020204030204" pitchFamily="34" charset="0"/>
                <a:cs typeface="Calibri"/>
              </a:rPr>
              <a:t>is the hyperlink rather than </a:t>
            </a:r>
            <a:r>
              <a:rPr lang="en-US" sz="1700" u="none" strike="noStrike">
                <a:solidFill>
                  <a:srgbClr val="0000FF"/>
                </a:solidFill>
                <a:effectLst/>
                <a:ea typeface="Calibri" panose="020F0502020204030204" pitchFamily="34" charset="0"/>
                <a:cs typeface="Calibri"/>
                <a:hlinkClick r:id="rId4"/>
              </a:rPr>
              <a:t>www.qualitymatters.org</a:t>
            </a:r>
            <a:r>
              <a:rPr lang="en-US" sz="1700" u="none" strike="noStrike">
                <a:solidFill>
                  <a:schemeClr val="tx1"/>
                </a:solidFill>
                <a:effectLst/>
                <a:ea typeface="Calibri" panose="020F0502020204030204" pitchFamily="34" charset="0"/>
                <a:cs typeface="Calibri"/>
              </a:rPr>
              <a:t>.</a:t>
            </a:r>
            <a:r>
              <a:rPr lang="en-US" sz="1700">
                <a:solidFill>
                  <a:schemeClr val="tx1"/>
                </a:solidFill>
                <a:ea typeface="Calibri" panose="020F0502020204030204" pitchFamily="34" charset="0"/>
                <a:cs typeface="Calibri"/>
              </a:rPr>
              <a:t> </a:t>
            </a:r>
            <a:r>
              <a:rPr lang="en-US" sz="1700" u="none" strike="noStrike">
                <a:solidFill>
                  <a:schemeClr val="tx1"/>
                </a:solidFill>
                <a:effectLst/>
                <a:ea typeface="Calibri" panose="020F0502020204030204" pitchFamily="34" charset="0"/>
                <a:cs typeface="Calibri"/>
              </a:rPr>
              <a:t> Icons used as links also have HTML tags or an accompanying text link.</a:t>
            </a:r>
            <a:r>
              <a:rPr lang="en-US" sz="1700">
                <a:solidFill>
                  <a:schemeClr val="tx1"/>
                </a:solidFill>
                <a:ea typeface="Calibri" panose="020F0502020204030204" pitchFamily="34" charset="0"/>
                <a:cs typeface="Calibri"/>
              </a:rPr>
              <a:t> </a:t>
            </a:r>
            <a:endParaRPr lang="en-US" sz="1700">
              <a:solidFill>
                <a:schemeClr val="tx1"/>
              </a:solidFill>
              <a:ea typeface="Calibri" panose="020F0502020204030204" pitchFamily="34" charset="0"/>
              <a:cs typeface="Calibri" panose="020F0502020204030204" pitchFamily="34" charset="0"/>
            </a:endParaRPr>
          </a:p>
          <a:p>
            <a:pPr marL="914400" marR="409575" indent="-914400">
              <a:lnSpc>
                <a:spcPct val="110000"/>
              </a:lnSpc>
              <a:spcBef>
                <a:spcPts val="0"/>
              </a:spcBef>
              <a:buNone/>
            </a:pPr>
            <a:r>
              <a:rPr lang="en-US" sz="1700" b="1">
                <a:solidFill>
                  <a:schemeClr val="tx1"/>
                </a:solidFill>
                <a:ea typeface="Calibri" panose="020F0502020204030204" pitchFamily="34" charset="0"/>
                <a:cs typeface="Calibri"/>
              </a:rPr>
              <a:t>EX</a:t>
            </a:r>
            <a:r>
              <a:rPr lang="en-US" sz="1700" b="1">
                <a:solidFill>
                  <a:schemeClr val="tx1"/>
                </a:solidFill>
                <a:cs typeface="Calibri"/>
              </a:rPr>
              <a:t> 8.1.3</a:t>
            </a:r>
            <a:r>
              <a:rPr lang="en-US" sz="1700">
                <a:solidFill>
                  <a:schemeClr val="tx1"/>
                </a:solidFill>
                <a:cs typeface="Calibri"/>
              </a:rPr>
              <a:t> 	</a:t>
            </a:r>
            <a:r>
              <a:rPr lang="en-US" sz="1700" u="none" strike="noStrike">
                <a:solidFill>
                  <a:schemeClr val="tx1"/>
                </a:solidFill>
                <a:effectLst/>
                <a:ea typeface="Calibri" panose="020F0502020204030204" pitchFamily="34" charset="0"/>
              </a:rPr>
              <a:t>All links within the course, external and internal, are working properly; there are no broken links.</a:t>
            </a:r>
            <a:endParaRPr lang="en-US" sz="1700" u="none" strike="noStrike">
              <a:solidFill>
                <a:schemeClr val="tx1"/>
              </a:solidFill>
              <a:effectLst/>
              <a:ea typeface="Calibri" panose="020F0502020204030204" pitchFamily="34" charset="0"/>
              <a:cs typeface="Calibri" panose="020F0502020204030204" pitchFamily="34" charset="0"/>
            </a:endParaRPr>
          </a:p>
          <a:p>
            <a:pPr marL="914400" marR="409575" lvl="0" indent="-914400">
              <a:lnSpc>
                <a:spcPct val="110000"/>
              </a:lnSpc>
              <a:spcBef>
                <a:spcPts val="0"/>
              </a:spcBef>
              <a:spcAft>
                <a:spcPts val="0"/>
              </a:spcAft>
              <a:buNone/>
            </a:pPr>
            <a:r>
              <a:rPr lang="en-US" sz="1700" b="1">
                <a:solidFill>
                  <a:schemeClr val="tx1"/>
                </a:solidFill>
                <a:ea typeface="Calibri" panose="020F0502020204030204" pitchFamily="34" charset="0"/>
                <a:cs typeface="Calibri"/>
              </a:rPr>
              <a:t>EX</a:t>
            </a:r>
            <a:r>
              <a:rPr lang="en-US" sz="1700" b="1">
                <a:solidFill>
                  <a:schemeClr val="tx1"/>
                </a:solidFill>
                <a:cs typeface="Calibri"/>
              </a:rPr>
              <a:t> 8.1.4 </a:t>
            </a:r>
            <a:r>
              <a:rPr lang="en-US" sz="1700">
                <a:solidFill>
                  <a:schemeClr val="tx1"/>
                </a:solidFill>
                <a:cs typeface="Calibri"/>
              </a:rPr>
              <a:t>	</a:t>
            </a:r>
            <a:r>
              <a:rPr lang="en-US" sz="1700" u="none" strike="noStrike">
                <a:solidFill>
                  <a:schemeClr val="tx1"/>
                </a:solidFill>
                <a:effectLst/>
                <a:ea typeface="Calibri" panose="020F0502020204030204" pitchFamily="34" charset="0"/>
              </a:rPr>
              <a:t>The course design enables learners to easily locate where they are within the course and to easily return to the home page from any location.</a:t>
            </a:r>
            <a:endParaRPr lang="en-US" sz="1700" u="none" strike="noStrike">
              <a:solidFill>
                <a:schemeClr val="tx1"/>
              </a:solidFill>
              <a:effectLst/>
              <a:ea typeface="Calibri" panose="020F0502020204030204" pitchFamily="34" charset="0"/>
              <a:cs typeface="Calibri" panose="020F0502020204030204" pitchFamily="34" charset="0"/>
            </a:endParaRPr>
          </a:p>
          <a:p>
            <a:pPr marL="914400" marR="409575" lvl="0" indent="-914400">
              <a:lnSpc>
                <a:spcPct val="110000"/>
              </a:lnSpc>
              <a:spcBef>
                <a:spcPts val="0"/>
              </a:spcBef>
              <a:spcAft>
                <a:spcPts val="0"/>
              </a:spcAft>
              <a:buNone/>
            </a:pPr>
            <a:r>
              <a:rPr lang="en-US" sz="1700" b="1">
                <a:solidFill>
                  <a:schemeClr val="tx1"/>
                </a:solidFill>
                <a:ea typeface="Calibri" panose="020F0502020204030204" pitchFamily="34" charset="0"/>
                <a:cs typeface="Calibri"/>
              </a:rPr>
              <a:t>EX</a:t>
            </a:r>
            <a:r>
              <a:rPr lang="en-US" sz="1700" b="1">
                <a:solidFill>
                  <a:schemeClr val="tx1"/>
                </a:solidFill>
                <a:cs typeface="Calibri"/>
              </a:rPr>
              <a:t> 8.1.5</a:t>
            </a:r>
            <a:r>
              <a:rPr lang="en-US" sz="1700">
                <a:solidFill>
                  <a:schemeClr val="tx1"/>
                </a:solidFill>
                <a:cs typeface="Calibri"/>
              </a:rPr>
              <a:t> 	</a:t>
            </a:r>
            <a:r>
              <a:rPr lang="en-US" sz="1700" u="none" strike="noStrike">
                <a:solidFill>
                  <a:schemeClr val="tx1"/>
                </a:solidFill>
                <a:effectLst/>
                <a:ea typeface="Calibri" panose="020F0502020204030204" pitchFamily="34" charset="0"/>
              </a:rPr>
              <a:t>Tables are used to organize data and have appropriate table headers.  Data cells are associated with their appropriate headers, enabling learners to navigate and understand the data.</a:t>
            </a:r>
            <a:endParaRPr lang="en-US" sz="1700" u="none" strike="noStrike">
              <a:solidFill>
                <a:schemeClr val="tx1"/>
              </a:solidFill>
              <a:effectLst/>
              <a:ea typeface="Calibri" panose="020F0502020204030204" pitchFamily="34" charset="0"/>
              <a:cs typeface="Calibri" panose="020F0502020204030204" pitchFamily="34" charset="0"/>
            </a:endParaRPr>
          </a:p>
          <a:p>
            <a:pPr marL="914400" marR="409575" lvl="0" indent="-914400">
              <a:lnSpc>
                <a:spcPct val="110000"/>
              </a:lnSpc>
              <a:spcBef>
                <a:spcPts val="0"/>
              </a:spcBef>
              <a:spcAft>
                <a:spcPts val="0"/>
              </a:spcAft>
              <a:buNone/>
            </a:pPr>
            <a:r>
              <a:rPr lang="en-US" sz="1700" b="1">
                <a:solidFill>
                  <a:schemeClr val="tx1"/>
                </a:solidFill>
                <a:ea typeface="Calibri" panose="020F0502020204030204" pitchFamily="34" charset="0"/>
                <a:cs typeface="Calibri"/>
              </a:rPr>
              <a:t>EX</a:t>
            </a:r>
            <a:r>
              <a:rPr lang="en-US" sz="1700" b="1">
                <a:solidFill>
                  <a:schemeClr val="tx1"/>
                </a:solidFill>
                <a:cs typeface="Calibri"/>
              </a:rPr>
              <a:t> 8.1.6 </a:t>
            </a:r>
            <a:r>
              <a:rPr lang="en-US" sz="1700">
                <a:solidFill>
                  <a:schemeClr val="tx1"/>
                </a:solidFill>
                <a:cs typeface="Calibri"/>
              </a:rPr>
              <a:t>	</a:t>
            </a:r>
            <a:r>
              <a:rPr lang="en-US" sz="1700" u="none" strike="noStrike">
                <a:solidFill>
                  <a:schemeClr val="tx1"/>
                </a:solidFill>
                <a:effectLst/>
                <a:ea typeface="Calibri" panose="020F0502020204030204" pitchFamily="34" charset="0"/>
              </a:rPr>
              <a:t>The hierarchy of material in a page or document is clearly indicated through heading styles (Heading 1, Heading 2, etc.).  A table of contents can be included that allows learners to move easily throughout documents.</a:t>
            </a:r>
            <a:endParaRPr lang="en-US" sz="1700" u="none" strike="noStrike">
              <a:solidFill>
                <a:schemeClr val="tx1"/>
              </a:solidFill>
              <a:effectLst/>
              <a:ea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7BC50ACF-0382-41C6-BDF5-EFB644C292A3}"/>
              </a:ext>
            </a:extLst>
          </p:cNvPr>
          <p:cNvSpPr>
            <a:spLocks noGrp="1"/>
          </p:cNvSpPr>
          <p:nvPr>
            <p:ph type="ftr" sz="quarter" idx="11"/>
          </p:nvPr>
        </p:nvSpPr>
        <p:spPr/>
        <p:txBody>
          <a:bodyPr/>
          <a:lstStyle/>
          <a:p>
            <a:r>
              <a:rPr lang="en-US"/>
              <a:t>QM Higher Education Rubric, Sixth Edition, 2018. Quality Matters. Used under license. All rights reserved. Retrieved from </a:t>
            </a:r>
            <a:r>
              <a:rPr lang="en-US" err="1"/>
              <a:t>MyQM</a:t>
            </a:r>
            <a:r>
              <a:rPr lang="en-US"/>
              <a:t>.</a:t>
            </a:r>
          </a:p>
        </p:txBody>
      </p:sp>
    </p:spTree>
    <p:custDataLst>
      <p:tags r:id="rId1"/>
    </p:custDataLst>
    <p:extLst>
      <p:ext uri="{BB962C8B-B14F-4D97-AF65-F5344CB8AC3E}">
        <p14:creationId xmlns:p14="http://schemas.microsoft.com/office/powerpoint/2010/main" val="327538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AA0CC0-6AC3-4EAF-88EC-258CAD50FAC5}"/>
              </a:ext>
            </a:extLst>
          </p:cNvPr>
          <p:cNvSpPr>
            <a:spLocks noGrp="1"/>
          </p:cNvSpPr>
          <p:nvPr>
            <p:ph type="title"/>
          </p:nvPr>
        </p:nvSpPr>
        <p:spPr/>
        <p:txBody>
          <a:bodyPr/>
          <a:lstStyle/>
          <a:p>
            <a:r>
              <a:rPr lang="en-US"/>
              <a:t>EX 8.1.2 - Use meaningful names for hyperlinks</a:t>
            </a:r>
          </a:p>
        </p:txBody>
      </p:sp>
      <p:sp>
        <p:nvSpPr>
          <p:cNvPr id="9" name="Rectangle 8">
            <a:extLst>
              <a:ext uri="{FF2B5EF4-FFF2-40B4-BE49-F238E27FC236}">
                <a16:creationId xmlns:a16="http://schemas.microsoft.com/office/drawing/2014/main" id="{6ECEE6F5-2ABB-46A3-9C6A-83C39F14F8F4}"/>
              </a:ext>
            </a:extLst>
          </p:cNvPr>
          <p:cNvSpPr/>
          <p:nvPr/>
        </p:nvSpPr>
        <p:spPr>
          <a:xfrm>
            <a:off x="295275" y="981075"/>
            <a:ext cx="4114800" cy="457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lumMod val="95000"/>
                  </a:schemeClr>
                </a:solidFill>
              </a:rPr>
              <a:t>What and Why…</a:t>
            </a:r>
          </a:p>
        </p:txBody>
      </p:sp>
      <p:sp>
        <p:nvSpPr>
          <p:cNvPr id="8" name="Rectangle 7">
            <a:extLst>
              <a:ext uri="{FF2B5EF4-FFF2-40B4-BE49-F238E27FC236}">
                <a16:creationId xmlns:a16="http://schemas.microsoft.com/office/drawing/2014/main" id="{740028D2-4FFD-4941-AB9E-F67DB95BF083}"/>
              </a:ext>
            </a:extLst>
          </p:cNvPr>
          <p:cNvSpPr/>
          <p:nvPr/>
        </p:nvSpPr>
        <p:spPr>
          <a:xfrm>
            <a:off x="295275" y="1438275"/>
            <a:ext cx="4114800" cy="3429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dirty="0">
                <a:solidFill>
                  <a:schemeClr val="tx1"/>
                </a:solidFill>
              </a:rPr>
              <a:t>Hyperlinks should use meaningful names instead of URLs or generic names such as “click here.”</a:t>
            </a:r>
          </a:p>
          <a:p>
            <a:endParaRPr lang="en-US" dirty="0">
              <a:solidFill>
                <a:schemeClr val="tx1"/>
              </a:solidFill>
            </a:endParaRPr>
          </a:p>
          <a:p>
            <a:r>
              <a:rPr lang="en-US" dirty="0">
                <a:solidFill>
                  <a:schemeClr val="tx1"/>
                </a:solidFill>
              </a:rPr>
              <a:t>Write the link that prepares the learner for what they will see on the page.</a:t>
            </a:r>
          </a:p>
          <a:p>
            <a:endParaRPr lang="en-US" dirty="0">
              <a:solidFill>
                <a:schemeClr val="tx1"/>
              </a:solidFill>
            </a:endParaRPr>
          </a:p>
          <a:p>
            <a:r>
              <a:rPr lang="en-US" dirty="0">
                <a:solidFill>
                  <a:schemeClr val="tx1"/>
                </a:solidFill>
              </a:rPr>
              <a:t>Why: Screen Readers, clarity, avoid </a:t>
            </a:r>
            <a:r>
              <a:rPr lang="en-US" dirty="0" err="1">
                <a:solidFill>
                  <a:schemeClr val="tx1"/>
                </a:solidFill>
              </a:rPr>
              <a:t>misclicks</a:t>
            </a:r>
            <a:endParaRPr lang="en-US" dirty="0">
              <a:solidFill>
                <a:schemeClr val="tx1"/>
              </a:solidFill>
            </a:endParaRPr>
          </a:p>
          <a:p>
            <a:endParaRPr lang="en-US" dirty="0">
              <a:solidFill>
                <a:schemeClr val="tx1">
                  <a:lumMod val="65000"/>
                  <a:lumOff val="35000"/>
                </a:schemeClr>
              </a:solidFill>
            </a:endParaRPr>
          </a:p>
        </p:txBody>
      </p:sp>
      <p:sp>
        <p:nvSpPr>
          <p:cNvPr id="13" name="Rectangle 12">
            <a:extLst>
              <a:ext uri="{FF2B5EF4-FFF2-40B4-BE49-F238E27FC236}">
                <a16:creationId xmlns:a16="http://schemas.microsoft.com/office/drawing/2014/main" id="{B8C56625-E1A0-4AF9-905C-5F693F8253FE}"/>
              </a:ext>
            </a:extLst>
          </p:cNvPr>
          <p:cNvSpPr/>
          <p:nvPr/>
        </p:nvSpPr>
        <p:spPr>
          <a:xfrm>
            <a:off x="4562475" y="981075"/>
            <a:ext cx="7315200" cy="457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bg1">
                    <a:lumMod val="95000"/>
                  </a:schemeClr>
                </a:solidFill>
              </a:rPr>
              <a:t>HOW….</a:t>
            </a:r>
          </a:p>
        </p:txBody>
      </p:sp>
      <p:sp>
        <p:nvSpPr>
          <p:cNvPr id="12" name="Rectangle 11">
            <a:extLst>
              <a:ext uri="{FF2B5EF4-FFF2-40B4-BE49-F238E27FC236}">
                <a16:creationId xmlns:a16="http://schemas.microsoft.com/office/drawing/2014/main" id="{E309EFE7-5C8A-4471-894A-D3375CF4157F}"/>
              </a:ext>
            </a:extLst>
          </p:cNvPr>
          <p:cNvSpPr/>
          <p:nvPr/>
        </p:nvSpPr>
        <p:spPr>
          <a:xfrm>
            <a:off x="4562475" y="1438275"/>
            <a:ext cx="7315200" cy="3429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r>
              <a:rPr lang="en-US" dirty="0">
                <a:solidFill>
                  <a:schemeClr val="tx1">
                    <a:lumMod val="65000"/>
                    <a:lumOff val="35000"/>
                  </a:schemeClr>
                </a:solidFill>
                <a:hlinkClick r:id="rId4"/>
              </a:rPr>
              <a:t>Improve the usability and accessibility of links</a:t>
            </a:r>
            <a:r>
              <a:rPr lang="en-US" dirty="0">
                <a:solidFill>
                  <a:schemeClr val="tx1">
                    <a:lumMod val="65000"/>
                    <a:lumOff val="35000"/>
                  </a:schemeClr>
                </a:solidFill>
              </a:rPr>
              <a:t> </a:t>
            </a:r>
            <a:r>
              <a:rPr lang="en-US" dirty="0">
                <a:solidFill>
                  <a:schemeClr val="tx1"/>
                </a:solidFill>
              </a:rPr>
              <a:t>(article)</a:t>
            </a:r>
          </a:p>
          <a:p>
            <a:pPr marL="285750" indent="-285750">
              <a:buFont typeface="Arial" panose="020B0604020202020204" pitchFamily="34" charset="0"/>
              <a:buChar char="•"/>
            </a:pPr>
            <a:r>
              <a:rPr lang="en-US" dirty="0">
                <a:solidFill>
                  <a:schemeClr val="tx1">
                    <a:lumMod val="65000"/>
                    <a:lumOff val="35000"/>
                  </a:schemeClr>
                </a:solidFill>
                <a:hlinkClick r:id="rId5"/>
              </a:rPr>
              <a:t>Making links accessible</a:t>
            </a:r>
            <a:r>
              <a:rPr lang="en-US" dirty="0">
                <a:solidFill>
                  <a:schemeClr val="tx1">
                    <a:lumMod val="65000"/>
                    <a:lumOff val="35000"/>
                  </a:schemeClr>
                </a:solidFill>
              </a:rPr>
              <a:t> </a:t>
            </a:r>
            <a:r>
              <a:rPr lang="en-US" dirty="0">
                <a:solidFill>
                  <a:schemeClr val="tx1"/>
                </a:solidFill>
              </a:rPr>
              <a:t>(video)</a:t>
            </a:r>
          </a:p>
          <a:p>
            <a:pPr marL="285750" indent="-285750">
              <a:buFont typeface="Arial" panose="020B0604020202020204" pitchFamily="34" charset="0"/>
              <a:buChar char="•"/>
            </a:pPr>
            <a:r>
              <a:rPr lang="en-US" dirty="0">
                <a:solidFill>
                  <a:schemeClr val="tx1"/>
                </a:solidFill>
              </a:rPr>
              <a:t>For more details: </a:t>
            </a:r>
            <a:r>
              <a:rPr lang="en-US" b="0" i="0" dirty="0">
                <a:solidFill>
                  <a:srgbClr val="444444"/>
                </a:solidFill>
                <a:effectLst/>
                <a:hlinkClick r:id="rId6"/>
              </a:rPr>
              <a:t>How to make hyperlinks accessible</a:t>
            </a:r>
            <a:r>
              <a:rPr lang="en-US" b="0" i="0" dirty="0">
                <a:solidFill>
                  <a:schemeClr val="tx1">
                    <a:lumMod val="65000"/>
                    <a:lumOff val="35000"/>
                  </a:schemeClr>
                </a:solidFill>
                <a:effectLst/>
              </a:rPr>
              <a:t> </a:t>
            </a:r>
            <a:r>
              <a:rPr lang="en-US" b="0" i="0" dirty="0">
                <a:solidFill>
                  <a:schemeClr val="tx1"/>
                </a:solidFill>
                <a:effectLst/>
              </a:rPr>
              <a:t>(video)</a:t>
            </a:r>
          </a:p>
          <a:p>
            <a:pPr marL="285750" indent="-285750">
              <a:buFont typeface="Arial" panose="020B0604020202020204" pitchFamily="34" charset="0"/>
              <a:buChar char="•"/>
            </a:pPr>
            <a:r>
              <a:rPr lang="en-US" dirty="0">
                <a:solidFill>
                  <a:schemeClr val="tx1"/>
                </a:solidFill>
              </a:rPr>
              <a:t>Resource for making icons accessible</a:t>
            </a:r>
          </a:p>
          <a:p>
            <a:pPr marL="285750" indent="-285750">
              <a:buFont typeface="Arial" panose="020B0604020202020204" pitchFamily="34" charset="0"/>
              <a:buChar char="•"/>
            </a:pPr>
            <a:endParaRPr lang="en-US" dirty="0">
              <a:solidFill>
                <a:schemeClr val="tx1">
                  <a:lumMod val="65000"/>
                  <a:lumOff val="35000"/>
                </a:schemeClr>
              </a:solidFill>
            </a:endParaRPr>
          </a:p>
          <a:p>
            <a:pPr marL="285750" indent="-285750">
              <a:buFont typeface="Arial" panose="020B0604020202020204" pitchFamily="34" charset="0"/>
              <a:buChar char="•"/>
            </a:pPr>
            <a:endParaRPr lang="en-US" dirty="0">
              <a:solidFill>
                <a:schemeClr val="tx1">
                  <a:lumMod val="65000"/>
                  <a:lumOff val="35000"/>
                </a:schemeClr>
              </a:solidFill>
            </a:endParaRPr>
          </a:p>
          <a:p>
            <a:r>
              <a:rPr lang="en-US" dirty="0">
                <a:solidFill>
                  <a:schemeClr val="tx1"/>
                </a:solidFill>
              </a:rPr>
              <a:t>Good example: </a:t>
            </a:r>
            <a:r>
              <a:rPr lang="en-US" dirty="0">
                <a:solidFill>
                  <a:schemeClr val="tx1">
                    <a:lumMod val="65000"/>
                    <a:lumOff val="35000"/>
                  </a:schemeClr>
                </a:solidFill>
                <a:hlinkClick r:id="rId5"/>
              </a:rPr>
              <a:t>Making links accessible</a:t>
            </a:r>
            <a:r>
              <a:rPr lang="en-US" dirty="0">
                <a:solidFill>
                  <a:schemeClr val="tx1">
                    <a:lumMod val="65000"/>
                    <a:lumOff val="35000"/>
                  </a:schemeClr>
                </a:solidFill>
              </a:rPr>
              <a:t> </a:t>
            </a:r>
            <a:endParaRPr lang="en-US" dirty="0">
              <a:solidFill>
                <a:schemeClr val="tx1">
                  <a:lumMod val="50000"/>
                  <a:lumOff val="50000"/>
                </a:schemeClr>
              </a:solidFill>
            </a:endParaRPr>
          </a:p>
          <a:p>
            <a:r>
              <a:rPr lang="en-US" dirty="0">
                <a:solidFill>
                  <a:schemeClr val="tx1"/>
                </a:solidFill>
              </a:rPr>
              <a:t>Bad Examples: </a:t>
            </a:r>
          </a:p>
          <a:p>
            <a:pPr marL="285750" indent="-285750">
              <a:buFont typeface="Arial" panose="020B0604020202020204" pitchFamily="34" charset="0"/>
              <a:buChar char="•"/>
            </a:pPr>
            <a:r>
              <a:rPr lang="en-US" dirty="0">
                <a:solidFill>
                  <a:schemeClr val="tx1"/>
                </a:solidFill>
              </a:rPr>
              <a:t>	To see how to make links accessible, </a:t>
            </a:r>
            <a:r>
              <a:rPr lang="en-US" dirty="0">
                <a:solidFill>
                  <a:schemeClr val="tx1">
                    <a:lumMod val="65000"/>
                    <a:lumOff val="35000"/>
                  </a:schemeClr>
                </a:solidFill>
                <a:hlinkClick r:id="rId5"/>
              </a:rPr>
              <a:t>click here</a:t>
            </a: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 	</a:t>
            </a:r>
            <a:r>
              <a:rPr lang="en-US" dirty="0">
                <a:hlinkClick r:id="rId5"/>
              </a:rPr>
              <a:t>https://mediaspace.umn.edu/media/t/0_iy9d9lv3</a:t>
            </a:r>
            <a:endParaRPr lang="en-US" dirty="0">
              <a:solidFill>
                <a:schemeClr val="tx1">
                  <a:lumMod val="50000"/>
                  <a:lumOff val="50000"/>
                </a:schemeClr>
              </a:solidFill>
            </a:endParaRPr>
          </a:p>
          <a:p>
            <a:pPr marL="285750" indent="-285750">
              <a:buFont typeface="Arial" panose="020B0604020202020204" pitchFamily="34" charset="0"/>
              <a:buChar char="•"/>
            </a:pPr>
            <a:endParaRPr lang="en-US" dirty="0">
              <a:solidFill>
                <a:schemeClr val="tx1">
                  <a:lumMod val="65000"/>
                  <a:lumOff val="35000"/>
                </a:schemeClr>
              </a:solidFill>
            </a:endParaRPr>
          </a:p>
          <a:p>
            <a:pPr marL="285750" indent="-285750">
              <a:buFont typeface="Arial" panose="020B0604020202020204" pitchFamily="34" charset="0"/>
              <a:buChar char="•"/>
            </a:pPr>
            <a:endParaRPr lang="en-US" dirty="0">
              <a:solidFill>
                <a:schemeClr val="tx1">
                  <a:lumMod val="65000"/>
                  <a:lumOff val="35000"/>
                </a:schemeClr>
              </a:solidFill>
            </a:endParaRPr>
          </a:p>
          <a:p>
            <a:pPr marL="285750" indent="-285750">
              <a:buFont typeface="Arial" panose="020B0604020202020204" pitchFamily="34" charset="0"/>
              <a:buChar char="•"/>
            </a:pPr>
            <a:endParaRPr lang="en-US" dirty="0">
              <a:solidFill>
                <a:schemeClr val="tx1">
                  <a:lumMod val="65000"/>
                  <a:lumOff val="35000"/>
                </a:schemeClr>
              </a:solidFill>
            </a:endParaRPr>
          </a:p>
        </p:txBody>
      </p:sp>
      <p:sp>
        <p:nvSpPr>
          <p:cNvPr id="16" name="Rectangle 15">
            <a:extLst>
              <a:ext uri="{FF2B5EF4-FFF2-40B4-BE49-F238E27FC236}">
                <a16:creationId xmlns:a16="http://schemas.microsoft.com/office/drawing/2014/main" id="{7CFF2E49-D1F1-46BD-BC49-66E343798013}"/>
              </a:ext>
            </a:extLst>
          </p:cNvPr>
          <p:cNvSpPr/>
          <p:nvPr/>
        </p:nvSpPr>
        <p:spPr>
          <a:xfrm>
            <a:off x="295275" y="5000625"/>
            <a:ext cx="11582400" cy="457200"/>
          </a:xfrm>
          <a:prstGeom prst="rect">
            <a:avLst/>
          </a:prstGeom>
          <a:solidFill>
            <a:schemeClr val="tx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lumMod val="95000"/>
                  </a:schemeClr>
                </a:solidFill>
              </a:rPr>
              <a:t>DEIB</a:t>
            </a:r>
          </a:p>
        </p:txBody>
      </p:sp>
      <p:sp>
        <p:nvSpPr>
          <p:cNvPr id="15" name="Rectangle 14">
            <a:extLst>
              <a:ext uri="{FF2B5EF4-FFF2-40B4-BE49-F238E27FC236}">
                <a16:creationId xmlns:a16="http://schemas.microsoft.com/office/drawing/2014/main" id="{E5DF4225-9408-4A7A-A430-F332EF0D9399}"/>
              </a:ext>
            </a:extLst>
          </p:cNvPr>
          <p:cNvSpPr/>
          <p:nvPr/>
        </p:nvSpPr>
        <p:spPr>
          <a:xfrm>
            <a:off x="295275" y="5457825"/>
            <a:ext cx="11582400" cy="1259162"/>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800" b="0" i="0" dirty="0">
                <a:solidFill>
                  <a:srgbClr val="000000"/>
                </a:solidFill>
                <a:effectLst/>
              </a:rPr>
              <a:t>DEIB Guidelin</a:t>
            </a:r>
            <a:r>
              <a:rPr lang="en-US" dirty="0">
                <a:solidFill>
                  <a:srgbClr val="000000"/>
                </a:solidFill>
              </a:rPr>
              <a:t>e 7: </a:t>
            </a:r>
            <a:r>
              <a:rPr lang="en-US" sz="1800" b="0" i="0" dirty="0">
                <a:solidFill>
                  <a:srgbClr val="000000"/>
                </a:solidFill>
                <a:effectLst/>
              </a:rPr>
              <a:t>Use visual images and content that is representative of various perspectives</a:t>
            </a:r>
            <a:endParaRPr lang="en-US" dirty="0">
              <a:solidFill>
                <a:schemeClr val="tx1"/>
              </a:solidFill>
            </a:endParaRPr>
          </a:p>
          <a:p>
            <a:endParaRPr lang="en-US" dirty="0">
              <a:solidFill>
                <a:schemeClr val="tx1"/>
              </a:solidFill>
            </a:endParaRPr>
          </a:p>
          <a:p>
            <a:r>
              <a:rPr lang="en-US" dirty="0">
                <a:solidFill>
                  <a:schemeClr val="tx1"/>
                </a:solidFill>
              </a:rPr>
              <a:t>Being clear and concise supports a variety of learners and their abilities (ESL, mobility, screen reader, device type, etc.).</a:t>
            </a:r>
          </a:p>
          <a:p>
            <a:endParaRPr lang="en-US" dirty="0">
              <a:solidFill>
                <a:schemeClr val="tx1"/>
              </a:solidFill>
            </a:endParaRPr>
          </a:p>
        </p:txBody>
      </p:sp>
    </p:spTree>
    <p:custDataLst>
      <p:tags r:id="rId1"/>
    </p:custDataLst>
    <p:extLst>
      <p:ext uri="{BB962C8B-B14F-4D97-AF65-F5344CB8AC3E}">
        <p14:creationId xmlns:p14="http://schemas.microsoft.com/office/powerpoint/2010/main" val="104915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00DB-8199-4D04-8AD0-2CDAF916C2A3}"/>
              </a:ext>
            </a:extLst>
          </p:cNvPr>
          <p:cNvSpPr>
            <a:spLocks noGrp="1"/>
          </p:cNvSpPr>
          <p:nvPr>
            <p:ph type="title"/>
          </p:nvPr>
        </p:nvSpPr>
        <p:spPr/>
        <p:txBody>
          <a:bodyPr/>
          <a:lstStyle/>
          <a:p>
            <a:r>
              <a:rPr lang="en-US">
                <a:solidFill>
                  <a:schemeClr val="bg1"/>
                </a:solidFill>
              </a:rPr>
              <a:t>QM </a:t>
            </a:r>
            <a:br>
              <a:rPr lang="en-US">
                <a:solidFill>
                  <a:schemeClr val="bg1"/>
                </a:solidFill>
              </a:rPr>
            </a:br>
            <a:r>
              <a:rPr lang="en-US">
                <a:solidFill>
                  <a:schemeClr val="bg1"/>
                </a:solidFill>
              </a:rPr>
              <a:t>Specific Review Standard 8.2</a:t>
            </a:r>
          </a:p>
        </p:txBody>
      </p:sp>
      <p:sp>
        <p:nvSpPr>
          <p:cNvPr id="3" name="Content Placeholder 2">
            <a:extLst>
              <a:ext uri="{FF2B5EF4-FFF2-40B4-BE49-F238E27FC236}">
                <a16:creationId xmlns:a16="http://schemas.microsoft.com/office/drawing/2014/main" id="{C548F899-41C4-414F-8D53-D334D7E2FF0C}"/>
              </a:ext>
            </a:extLst>
          </p:cNvPr>
          <p:cNvSpPr>
            <a:spLocks noGrp="1"/>
          </p:cNvSpPr>
          <p:nvPr>
            <p:ph type="body" idx="1"/>
          </p:nvPr>
        </p:nvSpPr>
        <p:spPr/>
        <p:txBody>
          <a:bodyPr>
            <a:normAutofit/>
          </a:bodyPr>
          <a:lstStyle/>
          <a:p>
            <a:r>
              <a:rPr lang="en-US">
                <a:solidFill>
                  <a:schemeClr val="bg1"/>
                </a:solidFill>
                <a:effectLst/>
                <a:latin typeface="Calibri" panose="020F0502020204030204" pitchFamily="34" charset="0"/>
                <a:ea typeface="Calibri" panose="020F0502020204030204" pitchFamily="34" charset="0"/>
              </a:rPr>
              <a:t>Course design facilitates readability</a:t>
            </a:r>
          </a:p>
        </p:txBody>
      </p:sp>
      <p:sp>
        <p:nvSpPr>
          <p:cNvPr id="4" name="Text Placeholder 3">
            <a:extLst>
              <a:ext uri="{FF2B5EF4-FFF2-40B4-BE49-F238E27FC236}">
                <a16:creationId xmlns:a16="http://schemas.microsoft.com/office/drawing/2014/main" id="{A1201338-1437-49BC-999D-E1E1313EF2E8}"/>
              </a:ext>
            </a:extLst>
          </p:cNvPr>
          <p:cNvSpPr>
            <a:spLocks noGrp="1"/>
          </p:cNvSpPr>
          <p:nvPr>
            <p:ph type="body" sz="quarter" idx="10"/>
          </p:nvPr>
        </p:nvSpPr>
        <p:spPr/>
        <p:txBody>
          <a:bodyPr vert="horz" lIns="274320" tIns="274320" rIns="0" bIns="182880" rtlCol="0" anchor="t">
            <a:normAutofit/>
          </a:bodyPr>
          <a:lstStyle/>
          <a:p>
            <a:pPr marL="0" marR="409575" indent="0">
              <a:spcBef>
                <a:spcPts val="0"/>
              </a:spcBef>
              <a:spcAft>
                <a:spcPts val="0"/>
              </a:spcAft>
              <a:buNone/>
            </a:pPr>
            <a:r>
              <a:rPr lang="en-US" sz="1900" b="1" dirty="0">
                <a:solidFill>
                  <a:schemeClr val="tx1"/>
                </a:solidFill>
                <a:effectLst/>
                <a:ea typeface="Calibri" panose="020F0502020204030204" pitchFamily="34" charset="0"/>
              </a:rPr>
              <a:t>Examples of strategies that facilitate ease of use:</a:t>
            </a:r>
          </a:p>
          <a:p>
            <a:pPr marL="0" marR="409575" indent="0">
              <a:spcBef>
                <a:spcPts val="0"/>
              </a:spcBef>
              <a:spcAft>
                <a:spcPts val="0"/>
              </a:spcAft>
              <a:buNone/>
            </a:pPr>
            <a:endParaRPr lang="en-US" sz="1600" b="1" dirty="0">
              <a:effectLst/>
              <a:ea typeface="Calibri" panose="020F0502020204030204" pitchFamily="34" charset="0"/>
            </a:endParaRPr>
          </a:p>
          <a:p>
            <a:pPr marL="914400" marR="409575" indent="-914400">
              <a:lnSpc>
                <a:spcPct val="110000"/>
              </a:lnSpc>
              <a:spcBef>
                <a:spcPts val="0"/>
              </a:spcBef>
              <a:buNone/>
            </a:pPr>
            <a:r>
              <a:rPr lang="en-US" sz="1600" b="1" dirty="0">
                <a:solidFill>
                  <a:schemeClr val="tx1"/>
                </a:solidFill>
                <a:ea typeface="Calibri" panose="020F0502020204030204" pitchFamily="34" charset="0"/>
                <a:cs typeface="Calibri"/>
              </a:rPr>
              <a:t>EX 8.2.1.</a:t>
            </a:r>
            <a:r>
              <a:rPr lang="en-US" sz="1600" dirty="0">
                <a:solidFill>
                  <a:schemeClr val="tx1"/>
                </a:solidFill>
                <a:ea typeface="Calibri" panose="020F0502020204030204" pitchFamily="34" charset="0"/>
                <a:cs typeface="Calibri"/>
              </a:rPr>
              <a:t>	</a:t>
            </a:r>
            <a:r>
              <a:rPr lang="en-US" sz="1600" dirty="0">
                <a:solidFill>
                  <a:schemeClr val="tx1"/>
                </a:solidFill>
              </a:rPr>
              <a:t>Content is formatted to serve specific instructional purposes</a:t>
            </a:r>
            <a:r>
              <a:rPr lang="en-US" sz="1600" u="none" strike="noStrike" dirty="0">
                <a:solidFill>
                  <a:schemeClr val="tx1"/>
                </a:solidFill>
                <a:effectLst/>
                <a:ea typeface="Calibri" panose="020F0502020204030204" pitchFamily="34" charset="0"/>
                <a:cs typeface="Calibri"/>
              </a:rPr>
              <a:t>.</a:t>
            </a:r>
          </a:p>
          <a:p>
            <a:pPr marL="914400" marR="409575" indent="-914400">
              <a:lnSpc>
                <a:spcPct val="110000"/>
              </a:lnSpc>
              <a:spcBef>
                <a:spcPts val="0"/>
              </a:spcBef>
              <a:buNone/>
            </a:pPr>
            <a:r>
              <a:rPr lang="en-US" sz="1600" dirty="0">
                <a:solidFill>
                  <a:schemeClr val="tx1"/>
                </a:solidFill>
                <a:cs typeface="Calibri"/>
              </a:rPr>
              <a:t>	</a:t>
            </a:r>
            <a:r>
              <a:rPr lang="en-US" sz="1600" dirty="0">
                <a:solidFill>
                  <a:schemeClr val="tx1"/>
                </a:solidFill>
              </a:rPr>
              <a:t>Similar content is grouped together; headings are used to indicate change of topic</a:t>
            </a:r>
            <a:r>
              <a:rPr lang="en-US" sz="1600" u="none" strike="noStrike" dirty="0">
                <a:solidFill>
                  <a:schemeClr val="tx1"/>
                </a:solidFill>
                <a:effectLst/>
                <a:ea typeface="Calibri" panose="020F0502020204030204" pitchFamily="34" charset="0"/>
                <a:cs typeface="Calibri"/>
              </a:rPr>
              <a:t>.</a:t>
            </a:r>
            <a:r>
              <a:rPr lang="en-US" sz="1600" dirty="0">
                <a:solidFill>
                  <a:schemeClr val="tx1"/>
                </a:solidFill>
                <a:ea typeface="Calibri" panose="020F0502020204030204" pitchFamily="34" charset="0"/>
                <a:cs typeface="Calibri"/>
              </a:rPr>
              <a:t> </a:t>
            </a:r>
            <a:endParaRPr lang="en-US" sz="1600" dirty="0">
              <a:solidFill>
                <a:schemeClr val="tx1"/>
              </a:solidFill>
              <a:ea typeface="Calibri" panose="020F0502020204030204" pitchFamily="34" charset="0"/>
              <a:cs typeface="Calibri" panose="020F0502020204030204" pitchFamily="34" charset="0"/>
            </a:endParaRPr>
          </a:p>
          <a:p>
            <a:pPr marL="914400" marR="409575" indent="-914400">
              <a:lnSpc>
                <a:spcPct val="110000"/>
              </a:lnSpc>
              <a:spcBef>
                <a:spcPts val="0"/>
              </a:spcBef>
              <a:buNone/>
            </a:pPr>
            <a:r>
              <a:rPr lang="en-US" sz="1600" dirty="0">
                <a:solidFill>
                  <a:schemeClr val="tx1"/>
                </a:solidFill>
                <a:cs typeface="Calibri"/>
              </a:rPr>
              <a:t>	</a:t>
            </a:r>
            <a:r>
              <a:rPr lang="en-US" sz="1600" dirty="0">
                <a:solidFill>
                  <a:schemeClr val="tx1"/>
                </a:solidFill>
              </a:rPr>
              <a:t>Font style and size are selected to maximize on-screen legibility; simpler fonts are chosen over more ornate fonts, and the number of font families is limited to one or two</a:t>
            </a:r>
            <a:r>
              <a:rPr lang="en-US" sz="1600" dirty="0">
                <a:solidFill>
                  <a:schemeClr val="tx1"/>
                </a:solidFill>
                <a:ea typeface="Calibri" panose="020F0502020204030204" pitchFamily="34" charset="0"/>
              </a:rPr>
              <a:t>.</a:t>
            </a:r>
            <a:endParaRPr lang="en-US" sz="1600" dirty="0">
              <a:solidFill>
                <a:schemeClr val="tx1"/>
              </a:solidFill>
              <a:ea typeface="Calibri" panose="020F0502020204030204" pitchFamily="34" charset="0"/>
              <a:cs typeface="Calibri" panose="020F0502020204030204" pitchFamily="34" charset="0"/>
            </a:endParaRPr>
          </a:p>
          <a:p>
            <a:pPr marL="914400" marR="409575" indent="-914400">
              <a:lnSpc>
                <a:spcPct val="110000"/>
              </a:lnSpc>
              <a:spcBef>
                <a:spcPts val="0"/>
              </a:spcBef>
              <a:buNone/>
            </a:pPr>
            <a:r>
              <a:rPr lang="en-US" sz="1600" b="1" dirty="0">
                <a:solidFill>
                  <a:schemeClr val="tx1"/>
                </a:solidFill>
                <a:ea typeface="Calibri" panose="020F0502020204030204" pitchFamily="34" charset="0"/>
                <a:cs typeface="Calibri"/>
              </a:rPr>
              <a:t>EX</a:t>
            </a:r>
            <a:r>
              <a:rPr lang="en-US" sz="1600" b="1" dirty="0">
                <a:solidFill>
                  <a:schemeClr val="tx1"/>
                </a:solidFill>
                <a:cs typeface="Calibri"/>
              </a:rPr>
              <a:t> 8.2.2</a:t>
            </a:r>
            <a:r>
              <a:rPr lang="en-US" sz="1600" dirty="0">
                <a:solidFill>
                  <a:schemeClr val="tx1"/>
                </a:solidFill>
                <a:cs typeface="Calibri"/>
              </a:rPr>
              <a:t> 	</a:t>
            </a:r>
            <a:r>
              <a:rPr lang="en-US" sz="1600" dirty="0">
                <a:solidFill>
                  <a:schemeClr val="tx1"/>
                </a:solidFill>
              </a:rPr>
              <a:t>White space or negative space is used around content to help increase comprehension and reduce eye fatigue that occurs with large blocks of text or use of many images</a:t>
            </a:r>
            <a:r>
              <a:rPr lang="en-US" sz="1600" u="none" strike="noStrike" dirty="0">
                <a:solidFill>
                  <a:schemeClr val="tx1"/>
                </a:solidFill>
                <a:effectLst/>
                <a:ea typeface="Calibri" panose="020F0502020204030204" pitchFamily="34" charset="0"/>
              </a:rPr>
              <a:t>.</a:t>
            </a:r>
            <a:endParaRPr lang="en-US" sz="1600" u="none" strike="noStrike" dirty="0">
              <a:solidFill>
                <a:schemeClr val="tx1"/>
              </a:solidFill>
              <a:effectLst/>
              <a:ea typeface="Calibri" panose="020F0502020204030204" pitchFamily="34" charset="0"/>
              <a:cs typeface="Calibri" panose="020F0502020204030204" pitchFamily="34" charset="0"/>
            </a:endParaRPr>
          </a:p>
          <a:p>
            <a:pPr marL="914400" marR="409575" lvl="0" indent="-914400">
              <a:lnSpc>
                <a:spcPct val="110000"/>
              </a:lnSpc>
              <a:spcBef>
                <a:spcPts val="0"/>
              </a:spcBef>
              <a:spcAft>
                <a:spcPts val="0"/>
              </a:spcAft>
              <a:buNone/>
            </a:pPr>
            <a:r>
              <a:rPr lang="en-US" sz="1600" b="1" dirty="0">
                <a:solidFill>
                  <a:schemeClr val="tx1"/>
                </a:solidFill>
                <a:ea typeface="Calibri" panose="020F0502020204030204" pitchFamily="34" charset="0"/>
                <a:cs typeface="Calibri"/>
              </a:rPr>
              <a:t>EX</a:t>
            </a:r>
            <a:r>
              <a:rPr lang="en-US" sz="1600" b="1" dirty="0">
                <a:solidFill>
                  <a:schemeClr val="tx1"/>
                </a:solidFill>
                <a:cs typeface="Calibri"/>
              </a:rPr>
              <a:t> 8.2.3 </a:t>
            </a:r>
            <a:r>
              <a:rPr lang="en-US" sz="1600" dirty="0">
                <a:solidFill>
                  <a:schemeClr val="tx1"/>
                </a:solidFill>
                <a:cs typeface="Calibri"/>
              </a:rPr>
              <a:t>	</a:t>
            </a:r>
            <a:r>
              <a:rPr lang="en-US" sz="1600" dirty="0">
                <a:solidFill>
                  <a:schemeClr val="tx1"/>
                </a:solidFill>
              </a:rPr>
              <a:t>Heading and body styles are consistent throughout the course</a:t>
            </a:r>
            <a:r>
              <a:rPr lang="en-US" sz="1600" u="none" strike="noStrike" dirty="0">
                <a:solidFill>
                  <a:schemeClr val="tx1"/>
                </a:solidFill>
                <a:effectLst/>
                <a:ea typeface="Calibri" panose="020F0502020204030204" pitchFamily="34" charset="0"/>
              </a:rPr>
              <a:t>.</a:t>
            </a:r>
            <a:endParaRPr lang="en-US" sz="1600" u="none" strike="noStrike" dirty="0">
              <a:solidFill>
                <a:schemeClr val="tx1"/>
              </a:solidFill>
              <a:effectLst/>
              <a:ea typeface="Calibri" panose="020F0502020204030204" pitchFamily="34" charset="0"/>
              <a:cs typeface="Calibri" panose="020F0502020204030204" pitchFamily="34" charset="0"/>
            </a:endParaRPr>
          </a:p>
          <a:p>
            <a:pPr marL="914400" marR="409575" lvl="0" indent="-914400">
              <a:lnSpc>
                <a:spcPct val="110000"/>
              </a:lnSpc>
              <a:spcBef>
                <a:spcPts val="0"/>
              </a:spcBef>
              <a:spcAft>
                <a:spcPts val="0"/>
              </a:spcAft>
              <a:buNone/>
            </a:pPr>
            <a:r>
              <a:rPr lang="en-US" sz="1600" b="1" dirty="0">
                <a:solidFill>
                  <a:schemeClr val="tx1"/>
                </a:solidFill>
                <a:ea typeface="Calibri" panose="020F0502020204030204" pitchFamily="34" charset="0"/>
                <a:cs typeface="Calibri"/>
              </a:rPr>
              <a:t>EX</a:t>
            </a:r>
            <a:r>
              <a:rPr lang="en-US" sz="1600" b="1" dirty="0">
                <a:solidFill>
                  <a:schemeClr val="tx1"/>
                </a:solidFill>
                <a:cs typeface="Calibri"/>
              </a:rPr>
              <a:t> 8.2.4 </a:t>
            </a:r>
            <a:r>
              <a:rPr lang="en-US" sz="1600" dirty="0">
                <a:solidFill>
                  <a:schemeClr val="tx1"/>
                </a:solidFill>
                <a:cs typeface="Calibri"/>
              </a:rPr>
              <a:t>	</a:t>
            </a:r>
            <a:r>
              <a:rPr lang="en-US" sz="1600" dirty="0">
                <a:solidFill>
                  <a:schemeClr val="tx1"/>
                </a:solidFill>
              </a:rPr>
              <a:t>Text is in a contrasting color that makes it clearly distinguishable from the background</a:t>
            </a:r>
            <a:r>
              <a:rPr lang="en-US" sz="1600" u="none" strike="noStrike" dirty="0">
                <a:solidFill>
                  <a:schemeClr val="tx1"/>
                </a:solidFill>
                <a:effectLst/>
                <a:ea typeface="Calibri" panose="020F0502020204030204" pitchFamily="34" charset="0"/>
              </a:rPr>
              <a:t>.</a:t>
            </a:r>
          </a:p>
          <a:p>
            <a:pPr marL="914400" marR="409575" lvl="0" indent="-914400">
              <a:lnSpc>
                <a:spcPct val="110000"/>
              </a:lnSpc>
              <a:spcBef>
                <a:spcPts val="0"/>
              </a:spcBef>
              <a:spcAft>
                <a:spcPts val="0"/>
              </a:spcAft>
              <a:buNone/>
            </a:pPr>
            <a:r>
              <a:rPr lang="en-US" sz="1600" b="1" dirty="0">
                <a:solidFill>
                  <a:schemeClr val="tx1"/>
                </a:solidFill>
                <a:ea typeface="Calibri" panose="020F0502020204030204" pitchFamily="34" charset="0"/>
                <a:cs typeface="Calibri" panose="020F0502020204030204" pitchFamily="34" charset="0"/>
              </a:rPr>
              <a:t>EX 8.2.5	</a:t>
            </a:r>
            <a:r>
              <a:rPr lang="en-US" sz="1600" dirty="0">
                <a:solidFill>
                  <a:schemeClr val="tx1"/>
                </a:solidFill>
              </a:rPr>
              <a:t>Color coding, is used to serve specific instructional purposes. Color alone is not used to convey meaning.</a:t>
            </a:r>
          </a:p>
          <a:p>
            <a:pPr marL="914400" marR="409575" lvl="0" indent="-914400">
              <a:lnSpc>
                <a:spcPct val="110000"/>
              </a:lnSpc>
              <a:spcBef>
                <a:spcPts val="0"/>
              </a:spcBef>
              <a:spcAft>
                <a:spcPts val="0"/>
              </a:spcAft>
              <a:buNone/>
            </a:pPr>
            <a:endParaRPr lang="en-US" sz="1700" b="1" u="none" strike="noStrike" dirty="0">
              <a:solidFill>
                <a:schemeClr val="tx1"/>
              </a:solidFill>
              <a:effectLst/>
              <a:ea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A579EAAF-C8D2-4B7B-8D81-1C9E425D252E}"/>
              </a:ext>
            </a:extLst>
          </p:cNvPr>
          <p:cNvSpPr>
            <a:spLocks noGrp="1"/>
          </p:cNvSpPr>
          <p:nvPr>
            <p:ph type="ftr" sz="quarter" idx="11"/>
          </p:nvPr>
        </p:nvSpPr>
        <p:spPr/>
        <p:txBody>
          <a:bodyPr/>
          <a:lstStyle/>
          <a:p>
            <a:r>
              <a:rPr lang="en-US"/>
              <a:t>QM Higher Education Rubric, Sixth Edition, 2018. Quality Matters. Used under license. All rights reserved. Retrieved from MyQM.</a:t>
            </a:r>
          </a:p>
        </p:txBody>
      </p:sp>
    </p:spTree>
    <p:custDataLst>
      <p:tags r:id="rId1"/>
    </p:custDataLst>
    <p:extLst>
      <p:ext uri="{BB962C8B-B14F-4D97-AF65-F5344CB8AC3E}">
        <p14:creationId xmlns:p14="http://schemas.microsoft.com/office/powerpoint/2010/main" val="2890715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AA0CC0-6AC3-4EAF-88EC-258CAD50FAC5}"/>
              </a:ext>
            </a:extLst>
          </p:cNvPr>
          <p:cNvSpPr>
            <a:spLocks noGrp="1"/>
          </p:cNvSpPr>
          <p:nvPr>
            <p:ph type="title"/>
          </p:nvPr>
        </p:nvSpPr>
        <p:spPr/>
        <p:txBody>
          <a:bodyPr/>
          <a:lstStyle/>
          <a:p>
            <a:r>
              <a:rPr lang="en-US"/>
              <a:t>Ex 8.2.1 - Layout and text</a:t>
            </a:r>
          </a:p>
        </p:txBody>
      </p:sp>
      <p:sp>
        <p:nvSpPr>
          <p:cNvPr id="9" name="Rectangle 8">
            <a:extLst>
              <a:ext uri="{FF2B5EF4-FFF2-40B4-BE49-F238E27FC236}">
                <a16:creationId xmlns:a16="http://schemas.microsoft.com/office/drawing/2014/main" id="{6ECEE6F5-2ABB-46A3-9C6A-83C39F14F8F4}"/>
              </a:ext>
            </a:extLst>
          </p:cNvPr>
          <p:cNvSpPr/>
          <p:nvPr/>
        </p:nvSpPr>
        <p:spPr>
          <a:xfrm>
            <a:off x="304800" y="981075"/>
            <a:ext cx="4114800" cy="457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lumMod val="95000"/>
                  </a:schemeClr>
                </a:solidFill>
              </a:rPr>
              <a:t>What and Why…</a:t>
            </a:r>
          </a:p>
        </p:txBody>
      </p:sp>
      <p:sp>
        <p:nvSpPr>
          <p:cNvPr id="8" name="Rectangle 7">
            <a:extLst>
              <a:ext uri="{FF2B5EF4-FFF2-40B4-BE49-F238E27FC236}">
                <a16:creationId xmlns:a16="http://schemas.microsoft.com/office/drawing/2014/main" id="{740028D2-4FFD-4941-AB9E-F67DB95BF083}"/>
              </a:ext>
            </a:extLst>
          </p:cNvPr>
          <p:cNvSpPr/>
          <p:nvPr/>
        </p:nvSpPr>
        <p:spPr>
          <a:xfrm>
            <a:off x="304800" y="1438275"/>
            <a:ext cx="4114800" cy="3429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a:solidFill>
                  <a:schemeClr val="tx1"/>
                </a:solidFill>
              </a:rPr>
              <a:t>Course Design maximizes usability by facilitating readability and minimizing distraction. Formatting should serve instruction</a:t>
            </a:r>
          </a:p>
          <a:p>
            <a:endParaRPr lang="en-US">
              <a:solidFill>
                <a:schemeClr val="tx1"/>
              </a:solidFill>
            </a:endParaRPr>
          </a:p>
          <a:p>
            <a:r>
              <a:rPr lang="en-US">
                <a:solidFill>
                  <a:schemeClr val="tx1"/>
                </a:solidFill>
              </a:rPr>
              <a:t>For this Specific Review Standard to be met, course content is clearly organized and presented so that learners can easily read and interpret it.</a:t>
            </a:r>
          </a:p>
          <a:p>
            <a:endParaRPr lang="en-US">
              <a:solidFill>
                <a:schemeClr val="tx1"/>
              </a:solidFill>
            </a:endParaRPr>
          </a:p>
          <a:p>
            <a:r>
              <a:rPr lang="en-US">
                <a:solidFill>
                  <a:schemeClr val="tx1"/>
                </a:solidFill>
              </a:rPr>
              <a:t>In course materials, editing and proofreading errors are minimal.</a:t>
            </a:r>
          </a:p>
          <a:p>
            <a:endParaRPr lang="en-US">
              <a:solidFill>
                <a:schemeClr val="tx1"/>
              </a:solidFill>
            </a:endParaRPr>
          </a:p>
          <a:p>
            <a:endParaRPr lang="en-US">
              <a:solidFill>
                <a:schemeClr val="tx1"/>
              </a:solidFill>
            </a:endParaRPr>
          </a:p>
          <a:p>
            <a:endParaRPr lang="en-US">
              <a:solidFill>
                <a:schemeClr val="tx1"/>
              </a:solidFill>
            </a:endParaRPr>
          </a:p>
        </p:txBody>
      </p:sp>
      <p:sp>
        <p:nvSpPr>
          <p:cNvPr id="13" name="Rectangle 12">
            <a:extLst>
              <a:ext uri="{FF2B5EF4-FFF2-40B4-BE49-F238E27FC236}">
                <a16:creationId xmlns:a16="http://schemas.microsoft.com/office/drawing/2014/main" id="{B8C56625-E1A0-4AF9-905C-5F693F8253FE}"/>
              </a:ext>
            </a:extLst>
          </p:cNvPr>
          <p:cNvSpPr/>
          <p:nvPr/>
        </p:nvSpPr>
        <p:spPr>
          <a:xfrm>
            <a:off x="4572000" y="981075"/>
            <a:ext cx="7417468" cy="457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bg1">
                    <a:lumMod val="95000"/>
                  </a:schemeClr>
                </a:solidFill>
              </a:rPr>
              <a:t>How…</a:t>
            </a:r>
          </a:p>
        </p:txBody>
      </p:sp>
      <p:sp>
        <p:nvSpPr>
          <p:cNvPr id="12" name="Rectangle 11">
            <a:extLst>
              <a:ext uri="{FF2B5EF4-FFF2-40B4-BE49-F238E27FC236}">
                <a16:creationId xmlns:a16="http://schemas.microsoft.com/office/drawing/2014/main" id="{E309EFE7-5C8A-4471-894A-D3375CF4157F}"/>
              </a:ext>
            </a:extLst>
          </p:cNvPr>
          <p:cNvSpPr/>
          <p:nvPr/>
        </p:nvSpPr>
        <p:spPr>
          <a:xfrm>
            <a:off x="4572000" y="1438275"/>
            <a:ext cx="7417468" cy="3429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a:solidFill>
                  <a:schemeClr val="tx1"/>
                </a:solidFill>
                <a:hlinkClick r:id="rId4"/>
              </a:rPr>
              <a:t>How to apply Layout and text standards </a:t>
            </a:r>
            <a:r>
              <a:rPr lang="en-US">
                <a:solidFill>
                  <a:schemeClr val="tx1"/>
                </a:solidFill>
              </a:rPr>
              <a:t>(video)</a:t>
            </a:r>
          </a:p>
          <a:p>
            <a:pPr marL="285750" indent="-285750">
              <a:buFont typeface="Arial" panose="020B0604020202020204" pitchFamily="34" charset="0"/>
              <a:buChar char="•"/>
            </a:pPr>
            <a:r>
              <a:rPr lang="en-US">
                <a:solidFill>
                  <a:schemeClr val="tx1"/>
                </a:solidFill>
                <a:hlinkClick r:id="rId5"/>
              </a:rPr>
              <a:t>Headings, spacing, and labels</a:t>
            </a:r>
            <a:r>
              <a:rPr lang="en-US">
                <a:solidFill>
                  <a:schemeClr val="tx1"/>
                </a:solidFill>
              </a:rPr>
              <a:t> @ 15 min</a:t>
            </a:r>
          </a:p>
          <a:p>
            <a:pPr marL="285750" indent="-285750">
              <a:buFont typeface="Arial" panose="020B0604020202020204" pitchFamily="34" charset="0"/>
              <a:buChar char="•"/>
            </a:pPr>
            <a:r>
              <a:rPr lang="en-US">
                <a:solidFill>
                  <a:schemeClr val="tx1"/>
                </a:solidFill>
                <a:hlinkClick r:id="rId6"/>
              </a:rPr>
              <a:t>Tables</a:t>
            </a:r>
            <a:r>
              <a:rPr lang="en-US">
                <a:solidFill>
                  <a:schemeClr val="tx1"/>
                </a:solidFill>
              </a:rPr>
              <a:t> @ 17:50 min</a:t>
            </a:r>
          </a:p>
          <a:p>
            <a:pPr marL="285750" indent="-285750">
              <a:buFont typeface="Arial" panose="020B0604020202020204" pitchFamily="34" charset="0"/>
              <a:buChar char="•"/>
            </a:pPr>
            <a:r>
              <a:rPr lang="en-US">
                <a:solidFill>
                  <a:schemeClr val="tx1"/>
                </a:solidFill>
                <a:hlinkClick r:id="rId7"/>
              </a:rPr>
              <a:t>Font type face</a:t>
            </a:r>
            <a:r>
              <a:rPr lang="en-US">
                <a:solidFill>
                  <a:schemeClr val="tx1"/>
                </a:solidFill>
              </a:rPr>
              <a:t> @ 21:50 min</a:t>
            </a:r>
          </a:p>
          <a:p>
            <a:endParaRPr lang="en-US">
              <a:solidFill>
                <a:schemeClr val="tx1"/>
              </a:solidFill>
            </a:endParaRPr>
          </a:p>
          <a:p>
            <a:r>
              <a:rPr lang="en-US">
                <a:solidFill>
                  <a:schemeClr val="tx1"/>
                </a:solidFill>
                <a:hlinkClick r:id="rId8"/>
              </a:rPr>
              <a:t>PDF Handout of Video</a:t>
            </a:r>
            <a:endParaRPr lang="en-US">
              <a:solidFill>
                <a:schemeClr val="tx1"/>
              </a:solidFill>
            </a:endParaRPr>
          </a:p>
          <a:p>
            <a:endParaRPr lang="en-US">
              <a:solidFill>
                <a:schemeClr val="tx1"/>
              </a:solidFill>
            </a:endParaRPr>
          </a:p>
          <a:p>
            <a:r>
              <a:rPr lang="en-US">
                <a:solidFill>
                  <a:schemeClr val="tx1"/>
                </a:solidFill>
              </a:rPr>
              <a:t>Examples of when this Specific Review Standard may not be met:</a:t>
            </a:r>
          </a:p>
          <a:p>
            <a:pPr marL="285750" indent="-285750">
              <a:buFont typeface="Arial" panose="020B0604020202020204" pitchFamily="34" charset="0"/>
              <a:buChar char="•"/>
            </a:pPr>
            <a:r>
              <a:rPr lang="en-US">
                <a:solidFill>
                  <a:schemeClr val="tx1"/>
                </a:solidFill>
              </a:rPr>
              <a:t>Colors are used arbitrarily, creating distraction and a lack of readability.</a:t>
            </a:r>
          </a:p>
          <a:p>
            <a:pPr marL="285750" indent="-285750">
              <a:buFont typeface="Arial" panose="020B0604020202020204" pitchFamily="34" charset="0"/>
              <a:buChar char="•"/>
            </a:pPr>
            <a:r>
              <a:rPr lang="en-US">
                <a:solidFill>
                  <a:schemeClr val="tx1"/>
                </a:solidFill>
              </a:rPr>
              <a:t>Grammar and syntax errors are numerous and create distraction.</a:t>
            </a:r>
          </a:p>
          <a:p>
            <a:pPr marL="285750" indent="-285750">
              <a:buFont typeface="Arial" panose="020B0604020202020204" pitchFamily="34" charset="0"/>
              <a:buChar char="•"/>
            </a:pPr>
            <a:r>
              <a:rPr lang="en-US">
                <a:solidFill>
                  <a:schemeClr val="tx1"/>
                </a:solidFill>
              </a:rPr>
              <a:t>Content is composed of large blocks of text without white space or negative space to help differentiate components of the content.</a:t>
            </a:r>
          </a:p>
          <a:p>
            <a:r>
              <a:rPr lang="en-US">
                <a:solidFill>
                  <a:schemeClr val="tx1"/>
                </a:solidFill>
              </a:rPr>
              <a:t> </a:t>
            </a:r>
          </a:p>
        </p:txBody>
      </p:sp>
      <p:sp>
        <p:nvSpPr>
          <p:cNvPr id="16" name="Rectangle 15">
            <a:extLst>
              <a:ext uri="{FF2B5EF4-FFF2-40B4-BE49-F238E27FC236}">
                <a16:creationId xmlns:a16="http://schemas.microsoft.com/office/drawing/2014/main" id="{7CFF2E49-D1F1-46BD-BC49-66E343798013}"/>
              </a:ext>
            </a:extLst>
          </p:cNvPr>
          <p:cNvSpPr/>
          <p:nvPr/>
        </p:nvSpPr>
        <p:spPr>
          <a:xfrm>
            <a:off x="304799" y="5000625"/>
            <a:ext cx="11744325" cy="457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lumMod val="95000"/>
                  </a:schemeClr>
                </a:solidFill>
              </a:rPr>
              <a:t>DEIB</a:t>
            </a:r>
          </a:p>
        </p:txBody>
      </p:sp>
      <p:sp>
        <p:nvSpPr>
          <p:cNvPr id="15" name="Rectangle 14">
            <a:extLst>
              <a:ext uri="{FF2B5EF4-FFF2-40B4-BE49-F238E27FC236}">
                <a16:creationId xmlns:a16="http://schemas.microsoft.com/office/drawing/2014/main" id="{E5DF4225-9408-4A7A-A430-F332EF0D9399}"/>
              </a:ext>
            </a:extLst>
          </p:cNvPr>
          <p:cNvSpPr/>
          <p:nvPr/>
        </p:nvSpPr>
        <p:spPr>
          <a:xfrm>
            <a:off x="304799" y="5457825"/>
            <a:ext cx="11744325" cy="1259162"/>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dirty="0">
                <a:solidFill>
                  <a:srgbClr val="000000"/>
                </a:solidFill>
              </a:rPr>
              <a:t>DEIB Guideline 4: </a:t>
            </a:r>
            <a:r>
              <a:rPr lang="en-US" b="0" i="0" dirty="0">
                <a:solidFill>
                  <a:srgbClr val="000000"/>
                </a:solidFill>
                <a:effectLst/>
              </a:rPr>
              <a:t>Make screen-reader friendly content, use high-contrast colors, clear fonts, and adequate white space</a:t>
            </a:r>
          </a:p>
          <a:p>
            <a:endParaRPr lang="en-US" dirty="0">
              <a:solidFill>
                <a:schemeClr val="tx1"/>
              </a:solidFill>
            </a:endParaRPr>
          </a:p>
          <a:p>
            <a:r>
              <a:rPr lang="en-US" dirty="0">
                <a:solidFill>
                  <a:schemeClr val="tx1"/>
                </a:solidFill>
              </a:rPr>
              <a:t>The consideration for DEIB of this standard is for the visually impaired. However, it would aid understanding for anyone that can suffer from visual fatigue while using screen.</a:t>
            </a:r>
          </a:p>
        </p:txBody>
      </p:sp>
    </p:spTree>
    <p:custDataLst>
      <p:tags r:id="rId1"/>
    </p:custDataLst>
    <p:extLst>
      <p:ext uri="{BB962C8B-B14F-4D97-AF65-F5344CB8AC3E}">
        <p14:creationId xmlns:p14="http://schemas.microsoft.com/office/powerpoint/2010/main" val="3142221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77AA-E39D-BDEA-AD6B-CA5F2A752C85}"/>
              </a:ext>
            </a:extLst>
          </p:cNvPr>
          <p:cNvSpPr>
            <a:spLocks noGrp="1"/>
          </p:cNvSpPr>
          <p:nvPr>
            <p:ph type="title"/>
          </p:nvPr>
        </p:nvSpPr>
        <p:spPr/>
        <p:txBody>
          <a:bodyPr/>
          <a:lstStyle/>
          <a:p>
            <a:r>
              <a:rPr lang="en-US" dirty="0"/>
              <a:t>We'd love your feedback?</a:t>
            </a:r>
          </a:p>
        </p:txBody>
      </p:sp>
      <p:sp>
        <p:nvSpPr>
          <p:cNvPr id="3" name="Content Placeholder 2">
            <a:extLst>
              <a:ext uri="{FF2B5EF4-FFF2-40B4-BE49-F238E27FC236}">
                <a16:creationId xmlns:a16="http://schemas.microsoft.com/office/drawing/2014/main" id="{8B075747-6E98-A764-E615-F0112AD97D2B}"/>
              </a:ext>
            </a:extLst>
          </p:cNvPr>
          <p:cNvSpPr>
            <a:spLocks noGrp="1"/>
          </p:cNvSpPr>
          <p:nvPr>
            <p:ph sz="half" idx="1"/>
          </p:nvPr>
        </p:nvSpPr>
        <p:spPr>
          <a:xfrm>
            <a:off x="1069847" y="2194560"/>
            <a:ext cx="7531541" cy="3977640"/>
          </a:xfrm>
        </p:spPr>
        <p:txBody>
          <a:bodyPr vert="horz" lIns="91440" tIns="45720" rIns="91440" bIns="45720" rtlCol="0" anchor="t">
            <a:normAutofit/>
          </a:bodyPr>
          <a:lstStyle/>
          <a:p>
            <a:pPr lvl="1">
              <a:buClr>
                <a:srgbClr val="9E3611"/>
              </a:buClr>
            </a:pPr>
            <a:r>
              <a:rPr lang="en-US" dirty="0">
                <a:solidFill>
                  <a:srgbClr val="000000"/>
                </a:solidFill>
                <a:latin typeface="Rockwell"/>
              </a:rPr>
              <a:t>Is this something you would use?</a:t>
            </a:r>
          </a:p>
          <a:p>
            <a:pPr lvl="1">
              <a:buClr>
                <a:srgbClr val="9E3611"/>
              </a:buClr>
            </a:pPr>
            <a:r>
              <a:rPr lang="en-US" dirty="0">
                <a:solidFill>
                  <a:srgbClr val="000000"/>
                </a:solidFill>
                <a:latin typeface="Rockwell"/>
              </a:rPr>
              <a:t>What topics would you like to see?</a:t>
            </a:r>
          </a:p>
          <a:p>
            <a:pPr lvl="1">
              <a:buClr>
                <a:srgbClr val="9E3611"/>
              </a:buClr>
            </a:pPr>
            <a:r>
              <a:rPr lang="en-US" dirty="0">
                <a:solidFill>
                  <a:srgbClr val="000000"/>
                </a:solidFill>
                <a:latin typeface="Rockwell"/>
              </a:rPr>
              <a:t>What accessibility or DEIB issues do you struggle with the most?</a:t>
            </a:r>
          </a:p>
          <a:p>
            <a:pPr lvl="1">
              <a:buClr>
                <a:srgbClr val="9E3611"/>
              </a:buClr>
            </a:pPr>
            <a:r>
              <a:rPr lang="en-US" dirty="0">
                <a:solidFill>
                  <a:srgbClr val="000000"/>
                </a:solidFill>
                <a:latin typeface="Rockwell"/>
              </a:rPr>
              <a:t>How would you like to be able to access this?</a:t>
            </a:r>
          </a:p>
          <a:p>
            <a:pPr lvl="1">
              <a:buClr>
                <a:srgbClr val="9E3611"/>
              </a:buClr>
            </a:pPr>
            <a:endParaRPr lang="en-US" dirty="0">
              <a:solidFill>
                <a:srgbClr val="000000"/>
              </a:solidFill>
              <a:latin typeface="Rockwell"/>
            </a:endParaRPr>
          </a:p>
          <a:p>
            <a:pPr lvl="1">
              <a:buClr>
                <a:srgbClr val="9E3611"/>
              </a:buClr>
            </a:pPr>
            <a:r>
              <a:rPr lang="en-US" dirty="0">
                <a:solidFill>
                  <a:srgbClr val="000000"/>
                </a:solidFill>
                <a:latin typeface="Rockwell"/>
              </a:rPr>
              <a:t>Please contact Amy </a:t>
            </a:r>
            <a:r>
              <a:rPr lang="en-US" dirty="0" err="1">
                <a:solidFill>
                  <a:srgbClr val="000000"/>
                </a:solidFill>
                <a:latin typeface="Rockwell"/>
              </a:rPr>
              <a:t>Cedrone</a:t>
            </a:r>
            <a:r>
              <a:rPr lang="en-US" dirty="0">
                <a:solidFill>
                  <a:srgbClr val="000000"/>
                </a:solidFill>
                <a:latin typeface="Rockwell"/>
              </a:rPr>
              <a:t> (</a:t>
            </a:r>
            <a:r>
              <a:rPr lang="en-US" dirty="0">
                <a:solidFill>
                  <a:srgbClr val="000000"/>
                </a:solidFill>
                <a:latin typeface="Rockwell"/>
                <a:hlinkClick r:id="rId4"/>
              </a:rPr>
              <a:t>acedrone@harford.edu</a:t>
            </a:r>
            <a:r>
              <a:rPr lang="en-US" dirty="0">
                <a:solidFill>
                  <a:srgbClr val="000000"/>
                </a:solidFill>
                <a:latin typeface="Rockwell"/>
              </a:rPr>
              <a:t>)</a:t>
            </a:r>
          </a:p>
        </p:txBody>
      </p:sp>
      <p:pic>
        <p:nvPicPr>
          <p:cNvPr id="23" name="Picture 22">
            <a:extLst>
              <a:ext uri="{FF2B5EF4-FFF2-40B4-BE49-F238E27FC236}">
                <a16:creationId xmlns:a16="http://schemas.microsoft.com/office/drawing/2014/main" id="{DC3FFC03-A568-75C6-8812-208551AC8F41}"/>
              </a:ext>
            </a:extLst>
          </p:cNvPr>
          <p:cNvPicPr>
            <a:picLocks noChangeAspect="1"/>
          </p:cNvPicPr>
          <p:nvPr/>
        </p:nvPicPr>
        <p:blipFill>
          <a:blip r:embed="rId5"/>
          <a:stretch>
            <a:fillRect/>
          </a:stretch>
        </p:blipFill>
        <p:spPr>
          <a:xfrm>
            <a:off x="7414437" y="3343275"/>
            <a:ext cx="5272086" cy="3514724"/>
          </a:xfrm>
          <a:prstGeom prst="rect">
            <a:avLst/>
          </a:prstGeom>
        </p:spPr>
      </p:pic>
    </p:spTree>
    <p:custDataLst>
      <p:tags r:id="rId1"/>
    </p:custDataLst>
    <p:extLst>
      <p:ext uri="{BB962C8B-B14F-4D97-AF65-F5344CB8AC3E}">
        <p14:creationId xmlns:p14="http://schemas.microsoft.com/office/powerpoint/2010/main" val="168202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a:t>Want to make your courses INCLUSIVE</a:t>
            </a:r>
          </a:p>
        </p:txBody>
      </p:sp>
      <p:pic>
        <p:nvPicPr>
          <p:cNvPr id="7" name="Picture 6">
            <a:extLst>
              <a:ext uri="{FF2B5EF4-FFF2-40B4-BE49-F238E27FC236}">
                <a16:creationId xmlns:a16="http://schemas.microsoft.com/office/drawing/2014/main" id="{57F7AFB1-037C-4A9C-BF08-180FDAF773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73" r="10150" b="24252"/>
          <a:stretch/>
        </p:blipFill>
        <p:spPr>
          <a:xfrm>
            <a:off x="711200" y="4760313"/>
            <a:ext cx="1188720" cy="1157696"/>
          </a:xfrm>
          <a:prstGeom prst="rect">
            <a:avLst/>
          </a:prstGeom>
        </p:spPr>
      </p:pic>
      <p:pic>
        <p:nvPicPr>
          <p:cNvPr id="9" name="Picture 8">
            <a:extLst>
              <a:ext uri="{FF2B5EF4-FFF2-40B4-BE49-F238E27FC236}">
                <a16:creationId xmlns:a16="http://schemas.microsoft.com/office/drawing/2014/main" id="{4FFF0C4F-EBA9-4ADB-942A-680A0B2B7C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10" r="9010" b="18534"/>
          <a:stretch/>
        </p:blipFill>
        <p:spPr>
          <a:xfrm>
            <a:off x="3068320" y="4748530"/>
            <a:ext cx="1188720" cy="1181263"/>
          </a:xfrm>
          <a:prstGeom prst="rect">
            <a:avLst/>
          </a:prstGeom>
        </p:spPr>
      </p:pic>
      <p:pic>
        <p:nvPicPr>
          <p:cNvPr id="11" name="Picture 10">
            <a:extLst>
              <a:ext uri="{FF2B5EF4-FFF2-40B4-BE49-F238E27FC236}">
                <a16:creationId xmlns:a16="http://schemas.microsoft.com/office/drawing/2014/main" id="{174CF370-BAEC-4F06-A0EF-73C98F1A05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000" r="18153" b="26610"/>
          <a:stretch/>
        </p:blipFill>
        <p:spPr>
          <a:xfrm>
            <a:off x="5425440" y="4655966"/>
            <a:ext cx="1188720" cy="1366390"/>
          </a:xfrm>
          <a:prstGeom prst="rect">
            <a:avLst/>
          </a:prstGeom>
        </p:spPr>
      </p:pic>
      <p:pic>
        <p:nvPicPr>
          <p:cNvPr id="15" name="Picture 14">
            <a:extLst>
              <a:ext uri="{FF2B5EF4-FFF2-40B4-BE49-F238E27FC236}">
                <a16:creationId xmlns:a16="http://schemas.microsoft.com/office/drawing/2014/main" id="{00E7623D-C9B3-45B3-BE06-0547207EA2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581" t="4209" r="13581" b="23867"/>
          <a:stretch/>
        </p:blipFill>
        <p:spPr>
          <a:xfrm>
            <a:off x="7782560" y="4752262"/>
            <a:ext cx="1188720" cy="1173798"/>
          </a:xfrm>
          <a:prstGeom prst="rect">
            <a:avLst/>
          </a:prstGeom>
        </p:spPr>
      </p:pic>
      <p:sp>
        <p:nvSpPr>
          <p:cNvPr id="16" name="TextBox 15">
            <a:extLst>
              <a:ext uri="{FF2B5EF4-FFF2-40B4-BE49-F238E27FC236}">
                <a16:creationId xmlns:a16="http://schemas.microsoft.com/office/drawing/2014/main" id="{1EB51870-5DEC-4353-A51B-6D32724E3C73}"/>
              </a:ext>
            </a:extLst>
          </p:cNvPr>
          <p:cNvSpPr txBox="1"/>
          <p:nvPr/>
        </p:nvSpPr>
        <p:spPr>
          <a:xfrm>
            <a:off x="0" y="6485010"/>
            <a:ext cx="5181600" cy="276999"/>
          </a:xfrm>
          <a:prstGeom prst="rect">
            <a:avLst/>
          </a:prstGeom>
          <a:noFill/>
        </p:spPr>
        <p:txBody>
          <a:bodyPr wrap="square">
            <a:spAutoFit/>
          </a:bodyPr>
          <a:lstStyle/>
          <a:p>
            <a:r>
              <a:rPr lang="en-US" sz="1200" dirty="0">
                <a:latin typeface="Arial Narrow" panose="020B0606020202030204" pitchFamily="34" charset="0"/>
              </a:rPr>
              <a:t>icons by </a:t>
            </a:r>
            <a:r>
              <a:rPr lang="en-US" sz="1200" dirty="0">
                <a:latin typeface="Arial Narrow" panose="020B0606020202030204" pitchFamily="34" charset="0"/>
                <a:hlinkClick r:id="rId7"/>
              </a:rPr>
              <a:t>Alvaro Cabrera</a:t>
            </a:r>
            <a:r>
              <a:rPr lang="en-US" sz="1200" dirty="0">
                <a:latin typeface="Arial Narrow" panose="020B0606020202030204" pitchFamily="34" charset="0"/>
              </a:rPr>
              <a:t>, </a:t>
            </a:r>
            <a:r>
              <a:rPr lang="en-US" sz="1200" dirty="0" err="1">
                <a:latin typeface="Arial Narrow" panose="020B0606020202030204" pitchFamily="34" charset="0"/>
                <a:hlinkClick r:id="rId8"/>
              </a:rPr>
              <a:t>Aficons</a:t>
            </a:r>
            <a:r>
              <a:rPr lang="en-US" sz="1200" dirty="0">
                <a:latin typeface="Arial Narrow" panose="020B0606020202030204" pitchFamily="34" charset="0"/>
              </a:rPr>
              <a:t>, </a:t>
            </a:r>
            <a:r>
              <a:rPr lang="en-US" sz="1200" dirty="0">
                <a:latin typeface="Arial Narrow" panose="020B0606020202030204" pitchFamily="34" charset="0"/>
                <a:hlinkClick r:id="rId9"/>
              </a:rPr>
              <a:t>Kirby Wu</a:t>
            </a:r>
            <a:r>
              <a:rPr lang="en-US" sz="1200" dirty="0">
                <a:latin typeface="Arial Narrow" panose="020B0606020202030204" pitchFamily="34" charset="0"/>
              </a:rPr>
              <a:t>, and </a:t>
            </a:r>
            <a:r>
              <a:rPr lang="en-US" sz="1200" dirty="0">
                <a:latin typeface="Arial Narrow" panose="020B0606020202030204" pitchFamily="34" charset="0"/>
                <a:hlinkClick r:id="rId10"/>
              </a:rPr>
              <a:t>Melissa Schmitt</a:t>
            </a:r>
            <a:r>
              <a:rPr lang="en-US" sz="1200" dirty="0">
                <a:latin typeface="Arial Narrow" panose="020B0606020202030204" pitchFamily="34" charset="0"/>
              </a:rPr>
              <a:t> from the </a:t>
            </a:r>
            <a:r>
              <a:rPr lang="en-US" sz="1200" dirty="0">
                <a:latin typeface="Arial Narrow" panose="020B0606020202030204" pitchFamily="34" charset="0"/>
                <a:hlinkClick r:id="rId11"/>
              </a:rPr>
              <a:t>Noun Project</a:t>
            </a:r>
            <a:r>
              <a:rPr lang="en-US" sz="1200" dirty="0">
                <a:latin typeface="Arial Narrow" panose="020B0606020202030204" pitchFamily="34" charset="0"/>
              </a:rPr>
              <a:t> </a:t>
            </a:r>
          </a:p>
        </p:txBody>
      </p:sp>
    </p:spTree>
    <p:custDataLst>
      <p:tags r:id="rId1"/>
    </p:custDataLst>
    <p:extLst>
      <p:ext uri="{BB962C8B-B14F-4D97-AF65-F5344CB8AC3E}">
        <p14:creationId xmlns:p14="http://schemas.microsoft.com/office/powerpoint/2010/main" val="194284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a:t>Not sure how</a:t>
            </a:r>
          </a:p>
        </p:txBody>
      </p:sp>
      <p:pic>
        <p:nvPicPr>
          <p:cNvPr id="8" name="Picture 7">
            <a:extLst>
              <a:ext uri="{FF2B5EF4-FFF2-40B4-BE49-F238E27FC236}">
                <a16:creationId xmlns:a16="http://schemas.microsoft.com/office/drawing/2014/main" id="{86775D76-9477-452A-8591-DB7C3E2379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14" r="13572" b="21143"/>
          <a:stretch/>
        </p:blipFill>
        <p:spPr>
          <a:xfrm>
            <a:off x="836296" y="4914900"/>
            <a:ext cx="1188720" cy="1289142"/>
          </a:xfrm>
          <a:prstGeom prst="rect">
            <a:avLst/>
          </a:prstGeom>
        </p:spPr>
      </p:pic>
      <p:pic>
        <p:nvPicPr>
          <p:cNvPr id="10" name="Picture 9">
            <a:extLst>
              <a:ext uri="{FF2B5EF4-FFF2-40B4-BE49-F238E27FC236}">
                <a16:creationId xmlns:a16="http://schemas.microsoft.com/office/drawing/2014/main" id="{87427962-CC1F-46C4-B7E2-1A81613CE9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857" r="26429" b="21571"/>
          <a:stretch/>
        </p:blipFill>
        <p:spPr>
          <a:xfrm>
            <a:off x="3279141" y="4749785"/>
            <a:ext cx="1005840" cy="1619372"/>
          </a:xfrm>
          <a:prstGeom prst="rect">
            <a:avLst/>
          </a:prstGeom>
        </p:spPr>
      </p:pic>
      <p:pic>
        <p:nvPicPr>
          <p:cNvPr id="12" name="Picture 11">
            <a:extLst>
              <a:ext uri="{FF2B5EF4-FFF2-40B4-BE49-F238E27FC236}">
                <a16:creationId xmlns:a16="http://schemas.microsoft.com/office/drawing/2014/main" id="{EC384CBB-C3E3-4262-85D6-B7F5FBEFCD7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142" r="11286" b="20052"/>
          <a:stretch/>
        </p:blipFill>
        <p:spPr>
          <a:xfrm>
            <a:off x="5539106" y="4938903"/>
            <a:ext cx="1188720" cy="1241137"/>
          </a:xfrm>
          <a:prstGeom prst="rect">
            <a:avLst/>
          </a:prstGeom>
        </p:spPr>
      </p:pic>
      <p:pic>
        <p:nvPicPr>
          <p:cNvPr id="14" name="Picture 13">
            <a:extLst>
              <a:ext uri="{FF2B5EF4-FFF2-40B4-BE49-F238E27FC236}">
                <a16:creationId xmlns:a16="http://schemas.microsoft.com/office/drawing/2014/main" id="{89511BCB-8B1F-4B0C-93B1-BDBE86CAA5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001" t="4000" r="10857" b="23857"/>
          <a:stretch/>
        </p:blipFill>
        <p:spPr>
          <a:xfrm>
            <a:off x="7981950" y="5010748"/>
            <a:ext cx="1188720" cy="1097447"/>
          </a:xfrm>
          <a:prstGeom prst="rect">
            <a:avLst/>
          </a:prstGeom>
        </p:spPr>
      </p:pic>
    </p:spTree>
    <p:custDataLst>
      <p:tags r:id="rId1"/>
    </p:custDataLst>
    <p:extLst>
      <p:ext uri="{BB962C8B-B14F-4D97-AF65-F5344CB8AC3E}">
        <p14:creationId xmlns:p14="http://schemas.microsoft.com/office/powerpoint/2010/main" val="370520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Help us help you:</a:t>
            </a:r>
            <a:br>
              <a:rPr lang="en-US" dirty="0"/>
            </a:br>
            <a:r>
              <a:rPr lang="en-US" b="1" dirty="0">
                <a:effectLst>
                  <a:outerShdw blurRad="38100" dist="38100" dir="2700000" algn="tl">
                    <a:srgbClr val="000000">
                      <a:alpha val="43137"/>
                    </a:srgbClr>
                  </a:outerShdw>
                </a:effectLst>
              </a:rPr>
              <a:t>QM Standard 8+</a:t>
            </a:r>
          </a:p>
        </p:txBody>
      </p:sp>
      <p:sp>
        <p:nvSpPr>
          <p:cNvPr id="4" name="Subtitle 2">
            <a:extLst>
              <a:ext uri="{FF2B5EF4-FFF2-40B4-BE49-F238E27FC236}">
                <a16:creationId xmlns:a16="http://schemas.microsoft.com/office/drawing/2014/main" id="{9181556E-C446-418E-85F1-21FC3D4BF933}"/>
              </a:ext>
            </a:extLst>
          </p:cNvPr>
          <p:cNvSpPr txBox="1">
            <a:spLocks/>
          </p:cNvSpPr>
          <p:nvPr/>
        </p:nvSpPr>
        <p:spPr>
          <a:xfrm>
            <a:off x="1042035" y="4620431"/>
            <a:ext cx="7907484" cy="1370794"/>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t>MDLA  Annual Spring Conference</a:t>
            </a:r>
          </a:p>
          <a:p>
            <a:r>
              <a:rPr lang="en-US" dirty="0"/>
              <a:t>April 14, 2023</a:t>
            </a:r>
          </a:p>
          <a:p>
            <a:r>
              <a:rPr lang="en-US" dirty="0"/>
              <a:t>Continuation of a MOLLI 2021 Project</a:t>
            </a:r>
          </a:p>
        </p:txBody>
      </p:sp>
    </p:spTree>
    <p:custDataLst>
      <p:tags r:id="rId1"/>
    </p:custDataLst>
    <p:extLst>
      <p:ext uri="{BB962C8B-B14F-4D97-AF65-F5344CB8AC3E}">
        <p14:creationId xmlns:p14="http://schemas.microsoft.com/office/powerpoint/2010/main" val="201082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C181-A28D-CD6E-588A-A6066D83D521}"/>
              </a:ext>
            </a:extLst>
          </p:cNvPr>
          <p:cNvSpPr>
            <a:spLocks noGrp="1"/>
          </p:cNvSpPr>
          <p:nvPr>
            <p:ph type="ctrTitle"/>
          </p:nvPr>
        </p:nvSpPr>
        <p:spPr/>
        <p:txBody>
          <a:bodyPr/>
          <a:lstStyle/>
          <a:p>
            <a:r>
              <a:rPr lang="en-US" dirty="0">
                <a:latin typeface="Rockwell Condensed"/>
              </a:rPr>
              <a:t>What is Molli</a:t>
            </a:r>
          </a:p>
        </p:txBody>
      </p:sp>
      <p:sp>
        <p:nvSpPr>
          <p:cNvPr id="3" name="TextBox 2">
            <a:extLst>
              <a:ext uri="{FF2B5EF4-FFF2-40B4-BE49-F238E27FC236}">
                <a16:creationId xmlns:a16="http://schemas.microsoft.com/office/drawing/2014/main" id="{DC645FB3-C0A8-B014-661A-8FDCBC93270F}"/>
              </a:ext>
            </a:extLst>
          </p:cNvPr>
          <p:cNvSpPr txBox="1"/>
          <p:nvPr/>
        </p:nvSpPr>
        <p:spPr>
          <a:xfrm>
            <a:off x="552174" y="4538869"/>
            <a:ext cx="81832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Maryland Online Leadership Institute</a:t>
            </a:r>
          </a:p>
        </p:txBody>
      </p:sp>
    </p:spTree>
    <p:extLst>
      <p:ext uri="{BB962C8B-B14F-4D97-AF65-F5344CB8AC3E}">
        <p14:creationId xmlns:p14="http://schemas.microsoft.com/office/powerpoint/2010/main" val="368412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p:spPr>
        <p:txBody>
          <a:bodyPr>
            <a:normAutofit/>
          </a:bodyPr>
          <a:lstStyle/>
          <a:p>
            <a:r>
              <a:rPr lang="en-US" dirty="0"/>
              <a:t>MOLLI* 2021 Team members</a:t>
            </a:r>
          </a:p>
        </p:txBody>
      </p:sp>
      <p:sp>
        <p:nvSpPr>
          <p:cNvPr id="3" name="Content Placeholder 2"/>
          <p:cNvSpPr>
            <a:spLocks noGrp="1"/>
          </p:cNvSpPr>
          <p:nvPr>
            <p:ph idx="1"/>
          </p:nvPr>
        </p:nvSpPr>
        <p:spPr>
          <a:xfrm>
            <a:off x="1069848" y="2312816"/>
            <a:ext cx="9638257" cy="1947366"/>
          </a:xfrm>
        </p:spPr>
        <p:txBody>
          <a:bodyPr vert="horz" lIns="91440" tIns="45720" rIns="91440" bIns="45720" rtlCol="0" anchor="t">
            <a:normAutofit/>
          </a:bodyPr>
          <a:lstStyle/>
          <a:p>
            <a:r>
              <a:rPr lang="en-US" sz="1700" dirty="0"/>
              <a:t>Amy </a:t>
            </a:r>
            <a:r>
              <a:rPr lang="en-US" sz="1700" dirty="0" err="1"/>
              <a:t>Cedrone</a:t>
            </a:r>
            <a:r>
              <a:rPr lang="en-US" sz="1700" dirty="0"/>
              <a:t>, Harford Community College</a:t>
            </a:r>
            <a:endParaRPr lang="en-US" dirty="0"/>
          </a:p>
          <a:p>
            <a:pPr>
              <a:buClr>
                <a:srgbClr val="9E3611"/>
              </a:buClr>
            </a:pPr>
            <a:r>
              <a:rPr lang="en-US" sz="1700" dirty="0"/>
              <a:t>Marcy Jackson, Montgomery College</a:t>
            </a:r>
            <a:endParaRPr lang="en-US" dirty="0"/>
          </a:p>
          <a:p>
            <a:r>
              <a:rPr lang="en-US" sz="1700" dirty="0"/>
              <a:t>Kim Monti, Community College of Baltimore County</a:t>
            </a:r>
          </a:p>
          <a:p>
            <a:r>
              <a:rPr lang="en-US" sz="1700" dirty="0"/>
              <a:t>Wendy Postles, Wor-Wic Community College</a:t>
            </a:r>
          </a:p>
          <a:p>
            <a:r>
              <a:rPr lang="en-US" sz="1700" dirty="0"/>
              <a:t>Ben </a:t>
            </a:r>
            <a:r>
              <a:rPr lang="en-US" sz="1700" dirty="0" err="1"/>
              <a:t>Rohe</a:t>
            </a:r>
            <a:r>
              <a:rPr lang="en-US" sz="1700" dirty="0"/>
              <a:t>, Cecil College</a:t>
            </a:r>
          </a:p>
        </p:txBody>
      </p:sp>
      <p:grpSp>
        <p:nvGrpSpPr>
          <p:cNvPr id="9" name="Group 8">
            <a:extLst>
              <a:ext uri="{FF2B5EF4-FFF2-40B4-BE49-F238E27FC236}">
                <a16:creationId xmlns:a16="http://schemas.microsoft.com/office/drawing/2014/main" id="{3C0EDB87-5A2B-EFFC-CCA3-D704D0FCBF03}"/>
              </a:ext>
            </a:extLst>
          </p:cNvPr>
          <p:cNvGrpSpPr/>
          <p:nvPr/>
        </p:nvGrpSpPr>
        <p:grpSpPr>
          <a:xfrm>
            <a:off x="1544221" y="4837510"/>
            <a:ext cx="9103558" cy="980165"/>
            <a:chOff x="1247775" y="4211869"/>
            <a:chExt cx="9103558" cy="980165"/>
          </a:xfrm>
        </p:grpSpPr>
        <p:pic>
          <p:nvPicPr>
            <p:cNvPr id="5" name="Picture 5" descr="MOLLI Standard 8+ team members">
              <a:extLst>
                <a:ext uri="{FF2B5EF4-FFF2-40B4-BE49-F238E27FC236}">
                  <a16:creationId xmlns:a16="http://schemas.microsoft.com/office/drawing/2014/main" id="{976BFC8C-6F21-862D-C1D1-ABC9898915D3}"/>
                </a:ext>
              </a:extLst>
            </p:cNvPr>
            <p:cNvPicPr>
              <a:picLocks noChangeAspect="1"/>
            </p:cNvPicPr>
            <p:nvPr/>
          </p:nvPicPr>
          <p:blipFill rotWithShape="1">
            <a:blip r:embed="rId3"/>
            <a:srcRect l="81215"/>
            <a:stretch/>
          </p:blipFill>
          <p:spPr>
            <a:xfrm>
              <a:off x="3076575" y="4211869"/>
              <a:ext cx="1808579" cy="980165"/>
            </a:xfrm>
            <a:prstGeom prst="rect">
              <a:avLst/>
            </a:prstGeom>
          </p:spPr>
        </p:pic>
        <p:pic>
          <p:nvPicPr>
            <p:cNvPr id="4" name="Picture 5" descr="MOLLI Standard 8+ team members">
              <a:extLst>
                <a:ext uri="{FF2B5EF4-FFF2-40B4-BE49-F238E27FC236}">
                  <a16:creationId xmlns:a16="http://schemas.microsoft.com/office/drawing/2014/main" id="{E6278E8F-4126-E63D-55A7-433B5D57EB63}"/>
                </a:ext>
              </a:extLst>
            </p:cNvPr>
            <p:cNvPicPr>
              <a:picLocks noChangeAspect="1"/>
            </p:cNvPicPr>
            <p:nvPr/>
          </p:nvPicPr>
          <p:blipFill rotWithShape="1">
            <a:blip r:embed="rId3"/>
            <a:srcRect l="61528" r="19378"/>
            <a:stretch/>
          </p:blipFill>
          <p:spPr>
            <a:xfrm>
              <a:off x="4875629" y="4211869"/>
              <a:ext cx="1838325" cy="980165"/>
            </a:xfrm>
            <a:prstGeom prst="rect">
              <a:avLst/>
            </a:prstGeom>
          </p:spPr>
        </p:pic>
        <p:pic>
          <p:nvPicPr>
            <p:cNvPr id="6" name="Picture 5" descr="MOLLI Standard 8+ team members">
              <a:extLst>
                <a:ext uri="{FF2B5EF4-FFF2-40B4-BE49-F238E27FC236}">
                  <a16:creationId xmlns:a16="http://schemas.microsoft.com/office/drawing/2014/main" id="{439B2C62-1C5A-2A7D-C87B-F293A56596DE}"/>
                </a:ext>
              </a:extLst>
            </p:cNvPr>
            <p:cNvPicPr>
              <a:picLocks noChangeAspect="1"/>
            </p:cNvPicPr>
            <p:nvPr/>
          </p:nvPicPr>
          <p:blipFill rotWithShape="1">
            <a:blip r:embed="rId3"/>
            <a:srcRect l="40753" r="40252"/>
            <a:stretch/>
          </p:blipFill>
          <p:spPr>
            <a:xfrm>
              <a:off x="6713954" y="4211869"/>
              <a:ext cx="1828800" cy="980165"/>
            </a:xfrm>
            <a:prstGeom prst="rect">
              <a:avLst/>
            </a:prstGeom>
          </p:spPr>
        </p:pic>
        <p:pic>
          <p:nvPicPr>
            <p:cNvPr id="7" name="Picture 5" descr="MOLLI Standard 8+ team members">
              <a:extLst>
                <a:ext uri="{FF2B5EF4-FFF2-40B4-BE49-F238E27FC236}">
                  <a16:creationId xmlns:a16="http://schemas.microsoft.com/office/drawing/2014/main" id="{2F839501-F131-B8D2-1828-0324AA93B502}"/>
                </a:ext>
              </a:extLst>
            </p:cNvPr>
            <p:cNvPicPr>
              <a:picLocks noChangeAspect="1"/>
            </p:cNvPicPr>
            <p:nvPr/>
          </p:nvPicPr>
          <p:blipFill rotWithShape="1">
            <a:blip r:embed="rId3"/>
            <a:srcRect l="19977" r="61028"/>
            <a:stretch/>
          </p:blipFill>
          <p:spPr>
            <a:xfrm>
              <a:off x="8522533" y="4211869"/>
              <a:ext cx="1828800" cy="980165"/>
            </a:xfrm>
            <a:prstGeom prst="rect">
              <a:avLst/>
            </a:prstGeom>
          </p:spPr>
        </p:pic>
        <p:pic>
          <p:nvPicPr>
            <p:cNvPr id="8" name="Picture 5" descr="MOLLI Standard 8+ team members">
              <a:extLst>
                <a:ext uri="{FF2B5EF4-FFF2-40B4-BE49-F238E27FC236}">
                  <a16:creationId xmlns:a16="http://schemas.microsoft.com/office/drawing/2014/main" id="{46D029E8-A844-3619-14DE-2E6A651218D9}"/>
                </a:ext>
              </a:extLst>
            </p:cNvPr>
            <p:cNvPicPr>
              <a:picLocks noChangeAspect="1"/>
            </p:cNvPicPr>
            <p:nvPr/>
          </p:nvPicPr>
          <p:blipFill rotWithShape="1">
            <a:blip r:embed="rId3"/>
            <a:srcRect l="686" r="80320"/>
            <a:stretch/>
          </p:blipFill>
          <p:spPr>
            <a:xfrm>
              <a:off x="1247775" y="4211869"/>
              <a:ext cx="1828800" cy="980165"/>
            </a:xfrm>
            <a:prstGeom prst="rect">
              <a:avLst/>
            </a:prstGeom>
          </p:spPr>
        </p:pic>
      </p:grpSp>
      <p:sp>
        <p:nvSpPr>
          <p:cNvPr id="10" name="TextBox 9">
            <a:extLst>
              <a:ext uri="{FF2B5EF4-FFF2-40B4-BE49-F238E27FC236}">
                <a16:creationId xmlns:a16="http://schemas.microsoft.com/office/drawing/2014/main" id="{E3DBCAE4-E341-9231-0AF0-EC50308D9A58}"/>
              </a:ext>
            </a:extLst>
          </p:cNvPr>
          <p:cNvSpPr txBox="1"/>
          <p:nvPr/>
        </p:nvSpPr>
        <p:spPr>
          <a:xfrm flipH="1">
            <a:off x="1544221" y="5817675"/>
            <a:ext cx="1828800" cy="307777"/>
          </a:xfrm>
          <a:prstGeom prst="rect">
            <a:avLst/>
          </a:prstGeom>
          <a:noFill/>
        </p:spPr>
        <p:txBody>
          <a:bodyPr wrap="square" rtlCol="0">
            <a:spAutoFit/>
          </a:bodyPr>
          <a:lstStyle/>
          <a:p>
            <a:pPr algn="ctr"/>
            <a:r>
              <a:rPr lang="en-US" sz="1400">
                <a:latin typeface="+mj-lt"/>
              </a:rPr>
              <a:t>Amy</a:t>
            </a:r>
          </a:p>
        </p:txBody>
      </p:sp>
      <p:sp>
        <p:nvSpPr>
          <p:cNvPr id="11" name="TextBox 10">
            <a:extLst>
              <a:ext uri="{FF2B5EF4-FFF2-40B4-BE49-F238E27FC236}">
                <a16:creationId xmlns:a16="http://schemas.microsoft.com/office/drawing/2014/main" id="{A85D2692-D236-4CDF-D481-CC0FF018E8EC}"/>
              </a:ext>
            </a:extLst>
          </p:cNvPr>
          <p:cNvSpPr txBox="1"/>
          <p:nvPr/>
        </p:nvSpPr>
        <p:spPr>
          <a:xfrm flipH="1">
            <a:off x="3373021" y="5817675"/>
            <a:ext cx="1828800" cy="307777"/>
          </a:xfrm>
          <a:prstGeom prst="rect">
            <a:avLst/>
          </a:prstGeom>
          <a:noFill/>
        </p:spPr>
        <p:txBody>
          <a:bodyPr wrap="square" rtlCol="0">
            <a:spAutoFit/>
          </a:bodyPr>
          <a:lstStyle/>
          <a:p>
            <a:pPr algn="ctr"/>
            <a:r>
              <a:rPr lang="en-US" sz="1400">
                <a:latin typeface="+mj-lt"/>
              </a:rPr>
              <a:t>Marcy</a:t>
            </a:r>
          </a:p>
        </p:txBody>
      </p:sp>
      <p:sp>
        <p:nvSpPr>
          <p:cNvPr id="12" name="TextBox 11">
            <a:extLst>
              <a:ext uri="{FF2B5EF4-FFF2-40B4-BE49-F238E27FC236}">
                <a16:creationId xmlns:a16="http://schemas.microsoft.com/office/drawing/2014/main" id="{79925B04-5FE5-C317-F05D-C14000ECF175}"/>
              </a:ext>
            </a:extLst>
          </p:cNvPr>
          <p:cNvSpPr txBox="1"/>
          <p:nvPr/>
        </p:nvSpPr>
        <p:spPr>
          <a:xfrm flipH="1">
            <a:off x="5184648" y="5817675"/>
            <a:ext cx="1828800" cy="307777"/>
          </a:xfrm>
          <a:prstGeom prst="rect">
            <a:avLst/>
          </a:prstGeom>
          <a:noFill/>
        </p:spPr>
        <p:txBody>
          <a:bodyPr wrap="square" rtlCol="0">
            <a:spAutoFit/>
          </a:bodyPr>
          <a:lstStyle/>
          <a:p>
            <a:pPr algn="ctr"/>
            <a:r>
              <a:rPr lang="en-US" sz="1400">
                <a:latin typeface="+mj-lt"/>
              </a:rPr>
              <a:t>Kim</a:t>
            </a:r>
          </a:p>
        </p:txBody>
      </p:sp>
      <p:sp>
        <p:nvSpPr>
          <p:cNvPr id="13" name="TextBox 12">
            <a:extLst>
              <a:ext uri="{FF2B5EF4-FFF2-40B4-BE49-F238E27FC236}">
                <a16:creationId xmlns:a16="http://schemas.microsoft.com/office/drawing/2014/main" id="{586953F2-3845-9F38-450C-25F4671D70AF}"/>
              </a:ext>
            </a:extLst>
          </p:cNvPr>
          <p:cNvSpPr txBox="1"/>
          <p:nvPr/>
        </p:nvSpPr>
        <p:spPr>
          <a:xfrm flipH="1">
            <a:off x="7016496" y="5817674"/>
            <a:ext cx="1792958" cy="307777"/>
          </a:xfrm>
          <a:prstGeom prst="rect">
            <a:avLst/>
          </a:prstGeom>
          <a:noFill/>
        </p:spPr>
        <p:txBody>
          <a:bodyPr wrap="square" rtlCol="0">
            <a:spAutoFit/>
          </a:bodyPr>
          <a:lstStyle/>
          <a:p>
            <a:pPr algn="ctr"/>
            <a:r>
              <a:rPr lang="en-US" sz="1400">
                <a:latin typeface="+mj-lt"/>
              </a:rPr>
              <a:t>Wendy</a:t>
            </a:r>
          </a:p>
        </p:txBody>
      </p:sp>
      <p:sp>
        <p:nvSpPr>
          <p:cNvPr id="14" name="TextBox 13">
            <a:extLst>
              <a:ext uri="{FF2B5EF4-FFF2-40B4-BE49-F238E27FC236}">
                <a16:creationId xmlns:a16="http://schemas.microsoft.com/office/drawing/2014/main" id="{FD619D27-CA10-CDA8-176C-B5C195811EC4}"/>
              </a:ext>
            </a:extLst>
          </p:cNvPr>
          <p:cNvSpPr txBox="1"/>
          <p:nvPr/>
        </p:nvSpPr>
        <p:spPr>
          <a:xfrm flipH="1">
            <a:off x="8809454" y="5817674"/>
            <a:ext cx="1792958" cy="307777"/>
          </a:xfrm>
          <a:prstGeom prst="rect">
            <a:avLst/>
          </a:prstGeom>
          <a:noFill/>
        </p:spPr>
        <p:txBody>
          <a:bodyPr wrap="square" rtlCol="0">
            <a:spAutoFit/>
          </a:bodyPr>
          <a:lstStyle/>
          <a:p>
            <a:pPr algn="ctr"/>
            <a:r>
              <a:rPr lang="en-US" sz="1400">
                <a:latin typeface="+mj-lt"/>
              </a:rPr>
              <a:t>Ben</a:t>
            </a:r>
          </a:p>
        </p:txBody>
      </p:sp>
      <p:sp>
        <p:nvSpPr>
          <p:cNvPr id="15" name="TextBox 14">
            <a:extLst>
              <a:ext uri="{FF2B5EF4-FFF2-40B4-BE49-F238E27FC236}">
                <a16:creationId xmlns:a16="http://schemas.microsoft.com/office/drawing/2014/main" id="{8791869B-7CD0-4EA5-8F78-01BEA7B7285B}"/>
              </a:ext>
            </a:extLst>
          </p:cNvPr>
          <p:cNvSpPr txBox="1"/>
          <p:nvPr/>
        </p:nvSpPr>
        <p:spPr>
          <a:xfrm>
            <a:off x="1128712" y="1539979"/>
            <a:ext cx="6100763" cy="369332"/>
          </a:xfrm>
          <a:prstGeom prst="rect">
            <a:avLst/>
          </a:prstGeom>
          <a:noFill/>
        </p:spPr>
        <p:txBody>
          <a:bodyPr wrap="square" rtlCol="0">
            <a:spAutoFit/>
          </a:bodyPr>
          <a:lstStyle/>
          <a:p>
            <a:r>
              <a:rPr lang="en-US" dirty="0"/>
              <a:t>MOLLI = Maryland </a:t>
            </a:r>
            <a:r>
              <a:rPr lang="en-US" dirty="0" err="1"/>
              <a:t>OnLine</a:t>
            </a:r>
            <a:r>
              <a:rPr lang="en-US" dirty="0"/>
              <a:t> Learning Institute</a:t>
            </a:r>
          </a:p>
        </p:txBody>
      </p:sp>
    </p:spTree>
    <p:custDataLst>
      <p:tags r:id="rId1"/>
    </p:custDataLst>
    <p:extLst>
      <p:ext uri="{BB962C8B-B14F-4D97-AF65-F5344CB8AC3E}">
        <p14:creationId xmlns:p14="http://schemas.microsoft.com/office/powerpoint/2010/main" val="351856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r>
              <a:rPr lang="en-US" dirty="0"/>
              <a:t>Purpose</a:t>
            </a:r>
          </a:p>
        </p:txBody>
      </p:sp>
      <p:pic>
        <p:nvPicPr>
          <p:cNvPr id="5" name="Picture 5" descr="A group of people discussing work in conference room meeting">
            <a:extLst>
              <a:ext uri="{FF2B5EF4-FFF2-40B4-BE49-F238E27FC236}">
                <a16:creationId xmlns:a16="http://schemas.microsoft.com/office/drawing/2014/main" id="{9A82565E-6E23-F36A-D085-562AD38EDC8E}"/>
              </a:ext>
            </a:extLst>
          </p:cNvPr>
          <p:cNvPicPr>
            <a:picLocks noChangeAspect="1"/>
          </p:cNvPicPr>
          <p:nvPr/>
        </p:nvPicPr>
        <p:blipFill rotWithShape="1">
          <a:blip r:embed="rId5"/>
          <a:srcRect l="7657" r="5409" b="3"/>
          <a:stretch/>
        </p:blipFill>
        <p:spPr>
          <a:xfrm>
            <a:off x="1007196" y="2265037"/>
            <a:ext cx="5088800" cy="3907158"/>
          </a:xfrm>
          <a:prstGeom prst="rect">
            <a:avLst/>
          </a:prstGeom>
        </p:spPr>
      </p:pic>
      <p:sp>
        <p:nvSpPr>
          <p:cNvPr id="3" name="Content Placeholder 2"/>
          <p:cNvSpPr>
            <a:spLocks noGrp="1"/>
          </p:cNvSpPr>
          <p:nvPr>
            <p:ph idx="1"/>
          </p:nvPr>
        </p:nvSpPr>
        <p:spPr>
          <a:xfrm>
            <a:off x="6496216" y="2320412"/>
            <a:ext cx="4632031" cy="3851787"/>
          </a:xfrm>
        </p:spPr>
        <p:txBody>
          <a:bodyPr anchor="ctr">
            <a:normAutofit/>
          </a:bodyPr>
          <a:lstStyle/>
          <a:p>
            <a:r>
              <a:rPr lang="en-US" dirty="0"/>
              <a:t>To provide guidelines (best practices and how </a:t>
            </a:r>
            <a:r>
              <a:rPr lang="en-US" dirty="0" err="1"/>
              <a:t>to’s</a:t>
            </a:r>
            <a:r>
              <a:rPr lang="en-US" dirty="0"/>
              <a:t>) for meeting Standard 8 in QM’s Higher Education rubric.</a:t>
            </a:r>
          </a:p>
          <a:p>
            <a:r>
              <a:rPr lang="en-US" dirty="0"/>
              <a:t>To incorporate principles of Diversity, Equity, Inclusion, and Belonging (DEIB) when considering accessibility in online courses.</a:t>
            </a:r>
          </a:p>
        </p:txBody>
      </p:sp>
      <p:sp>
        <p:nvSpPr>
          <p:cNvPr id="32" name="Oval 3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52683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p:spPr>
        <p:txBody>
          <a:bodyPr>
            <a:normAutofit/>
          </a:bodyPr>
          <a:lstStyle/>
          <a:p>
            <a:r>
              <a:rPr lang="en-US"/>
              <a:t>Research steps</a:t>
            </a:r>
          </a:p>
        </p:txBody>
      </p:sp>
      <p:sp>
        <p:nvSpPr>
          <p:cNvPr id="3" name="Content Placeholder 2"/>
          <p:cNvSpPr>
            <a:spLocks noGrp="1"/>
          </p:cNvSpPr>
          <p:nvPr>
            <p:ph idx="1"/>
          </p:nvPr>
        </p:nvSpPr>
        <p:spPr>
          <a:xfrm>
            <a:off x="1069848" y="2121408"/>
            <a:ext cx="5026152" cy="4488942"/>
          </a:xfrm>
        </p:spPr>
        <p:txBody>
          <a:bodyPr vert="horz" lIns="91440" tIns="45720" rIns="91440" bIns="45720" rtlCol="0" anchor="t">
            <a:normAutofit/>
          </a:bodyPr>
          <a:lstStyle/>
          <a:p>
            <a:r>
              <a:rPr lang="en-US" dirty="0"/>
              <a:t>QM’s Higher Education and Continuing Education Standards</a:t>
            </a:r>
          </a:p>
          <a:p>
            <a:pPr>
              <a:buClr>
                <a:srgbClr val="9E3611"/>
              </a:buClr>
            </a:pPr>
            <a:r>
              <a:rPr lang="en-US" dirty="0"/>
              <a:t>Team member experience &amp; observations</a:t>
            </a:r>
            <a:endParaRPr lang="en-US"/>
          </a:p>
          <a:p>
            <a:r>
              <a:rPr lang="en-US" dirty="0"/>
              <a:t>Best Practices for Accessibility and DEIB</a:t>
            </a:r>
          </a:p>
          <a:p>
            <a:pPr lvl="1">
              <a:spcAft>
                <a:spcPts val="0"/>
              </a:spcAft>
              <a:buClr>
                <a:srgbClr val="9E3611"/>
              </a:buClr>
            </a:pPr>
            <a:r>
              <a:rPr lang="en-US" sz="2000" dirty="0" err="1"/>
              <a:t>WebAIM</a:t>
            </a:r>
            <a:endParaRPr lang="en-US" sz="2000" dirty="0"/>
          </a:p>
          <a:p>
            <a:pPr lvl="1">
              <a:buClr>
                <a:srgbClr val="9E3611"/>
              </a:buClr>
            </a:pPr>
            <a:r>
              <a:rPr lang="en-US" sz="2000" dirty="0"/>
              <a:t>Montgomery College's UDL site</a:t>
            </a:r>
          </a:p>
          <a:p>
            <a:pPr lvl="1">
              <a:buClr>
                <a:srgbClr val="9E3611"/>
              </a:buClr>
            </a:pPr>
            <a:r>
              <a:rPr lang="en-US" sz="2000" dirty="0"/>
              <a:t>YouTube</a:t>
            </a:r>
          </a:p>
          <a:p>
            <a:pPr lvl="1">
              <a:buClr>
                <a:srgbClr val="9E3611"/>
              </a:buClr>
            </a:pPr>
            <a:r>
              <a:rPr lang="en-US" sz="2000" dirty="0"/>
              <a:t>QM Accessibility and Usability Resource site (AURS) and Research Library</a:t>
            </a:r>
          </a:p>
          <a:p>
            <a:pPr lvl="1">
              <a:buClr>
                <a:srgbClr val="9E3611"/>
              </a:buClr>
            </a:pPr>
            <a:r>
              <a:rPr lang="en-US" sz="2000" dirty="0"/>
              <a:t>UDL Guidelines (cast.org)</a:t>
            </a:r>
          </a:p>
        </p:txBody>
      </p:sp>
      <p:pic>
        <p:nvPicPr>
          <p:cNvPr id="4" name="Picture 4" descr="A picture containing outdoor steps&#10;">
            <a:extLst>
              <a:ext uri="{FF2B5EF4-FFF2-40B4-BE49-F238E27FC236}">
                <a16:creationId xmlns:a16="http://schemas.microsoft.com/office/drawing/2014/main" id="{5E814B26-80C7-802D-5194-8AD3479D4246}"/>
              </a:ext>
            </a:extLst>
          </p:cNvPr>
          <p:cNvPicPr>
            <a:picLocks noChangeAspect="1"/>
          </p:cNvPicPr>
          <p:nvPr/>
        </p:nvPicPr>
        <p:blipFill rotWithShape="1">
          <a:blip r:embed="rId3"/>
          <a:srcRect l="9907" r="10055"/>
          <a:stretch/>
        </p:blipFill>
        <p:spPr>
          <a:xfrm>
            <a:off x="6361113" y="2193036"/>
            <a:ext cx="4773168" cy="3980688"/>
          </a:xfrm>
          <a:prstGeom prst="rect">
            <a:avLst/>
          </a:prstGeom>
        </p:spPr>
      </p:pic>
    </p:spTree>
    <p:custDataLst>
      <p:tags r:id="rId1"/>
    </p:custDataLst>
    <p:extLst>
      <p:ext uri="{BB962C8B-B14F-4D97-AF65-F5344CB8AC3E}">
        <p14:creationId xmlns:p14="http://schemas.microsoft.com/office/powerpoint/2010/main" val="320670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deliverable</a:t>
            </a:r>
          </a:p>
        </p:txBody>
      </p:sp>
      <p:sp>
        <p:nvSpPr>
          <p:cNvPr id="3" name="Content Placeholder 2"/>
          <p:cNvSpPr>
            <a:spLocks noGrp="1"/>
          </p:cNvSpPr>
          <p:nvPr>
            <p:ph idx="1"/>
          </p:nvPr>
        </p:nvSpPr>
        <p:spPr/>
        <p:txBody>
          <a:bodyPr vert="horz" lIns="91440" tIns="45720" rIns="91440" bIns="45720" rtlCol="0" anchor="t">
            <a:normAutofit/>
          </a:bodyPr>
          <a:lstStyle/>
          <a:p>
            <a:r>
              <a:rPr lang="en-US"/>
              <a:t>Target Audience: faculty and staff that need help getting started to make online content accessible. Also includes faculty and staff who are involved in online course design and development.</a:t>
            </a:r>
          </a:p>
          <a:p>
            <a:pPr>
              <a:buClr>
                <a:srgbClr val="9E3611"/>
              </a:buClr>
            </a:pPr>
            <a:r>
              <a:rPr lang="en-US"/>
              <a:t>Provide quick and easy methods to meet accessibility standards</a:t>
            </a:r>
          </a:p>
          <a:p>
            <a:r>
              <a:rPr lang="en-US"/>
              <a:t>QM Standards – General Standard 8: Accessibility and Usability</a:t>
            </a:r>
          </a:p>
          <a:p>
            <a:r>
              <a:rPr lang="en-US"/>
              <a:t>DEIB considerations for each Specific Review Standard (SRS)</a:t>
            </a:r>
          </a:p>
          <a:p>
            <a:r>
              <a:rPr lang="en-US"/>
              <a:t>Best practices for each SRS </a:t>
            </a:r>
          </a:p>
          <a:p>
            <a:r>
              <a:rPr lang="en-US"/>
              <a:t>Solutions or how-</a:t>
            </a:r>
            <a:r>
              <a:rPr lang="en-US" err="1"/>
              <a:t>to’s</a:t>
            </a:r>
            <a:r>
              <a:rPr lang="en-US"/>
              <a:t> for each SRS</a:t>
            </a:r>
          </a:p>
        </p:txBody>
      </p:sp>
    </p:spTree>
    <p:custDataLst>
      <p:tags r:id="rId1"/>
    </p:custDataLst>
    <p:extLst>
      <p:ext uri="{BB962C8B-B14F-4D97-AF65-F5344CB8AC3E}">
        <p14:creationId xmlns:p14="http://schemas.microsoft.com/office/powerpoint/2010/main" val="38309828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WOOD TYPE" val="FNGBJCvy"/>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MOLLI QM8plus">
      <a:dk1>
        <a:sysClr val="windowText" lastClr="000000"/>
      </a:dk1>
      <a:lt1>
        <a:sysClr val="window" lastClr="FFFFFF"/>
      </a:lt1>
      <a:dk2>
        <a:srgbClr val="31394D"/>
      </a:dk2>
      <a:lt2>
        <a:srgbClr val="EDE3DA"/>
      </a:lt2>
      <a:accent1>
        <a:srgbClr val="EAAA00"/>
      </a:accent1>
      <a:accent2>
        <a:srgbClr val="9D2235"/>
      </a:accent2>
      <a:accent3>
        <a:srgbClr val="002F4A"/>
      </a:accent3>
      <a:accent4>
        <a:srgbClr val="E3AF2A"/>
      </a:accent4>
      <a:accent5>
        <a:srgbClr val="BF1E2E"/>
      </a:accent5>
      <a:accent6>
        <a:srgbClr val="21409A"/>
      </a:accent6>
      <a:hlink>
        <a:srgbClr val="21409A"/>
      </a:hlink>
      <a:folHlink>
        <a:srgbClr val="BF1E2E"/>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LLI QM8plus Template.potx" id="{14EC828F-EBA6-4F93-8BD0-AF2984DEF52D}" vid="{820569C0-6570-42D0-994B-A2EF19AD5C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D2ADE5E004254DA5E38CECBA5C2750" ma:contentTypeVersion="8" ma:contentTypeDescription="Create a new document." ma:contentTypeScope="" ma:versionID="24490e7926019107e7b536c0b961c9b2">
  <xsd:schema xmlns:xsd="http://www.w3.org/2001/XMLSchema" xmlns:xs="http://www.w3.org/2001/XMLSchema" xmlns:p="http://schemas.microsoft.com/office/2006/metadata/properties" xmlns:ns2="94a6b506-aacb-43b0-b6f6-3f748bee6723" xmlns:ns3="e27d4198-30ac-449d-b768-6a7ecc1e7a20" targetNamespace="http://schemas.microsoft.com/office/2006/metadata/properties" ma:root="true" ma:fieldsID="0e728fdef88bcf3f71f6aa2080da547c" ns2:_="" ns3:_="">
    <xsd:import namespace="94a6b506-aacb-43b0-b6f6-3f748bee6723"/>
    <xsd:import namespace="e27d4198-30ac-449d-b768-6a7ecc1e7a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6b506-aacb-43b0-b6f6-3f748bee6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7d4198-30ac-449d-b768-6a7ecc1e7a2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AD65CC-37FF-458C-9990-5C242342725C}">
  <ds:schemaRefs>
    <ds:schemaRef ds:uri="http://schemas.microsoft.com/sharepoint/v3/contenttype/forms"/>
  </ds:schemaRefs>
</ds:datastoreItem>
</file>

<file path=customXml/itemProps2.xml><?xml version="1.0" encoding="utf-8"?>
<ds:datastoreItem xmlns:ds="http://schemas.openxmlformats.org/officeDocument/2006/customXml" ds:itemID="{6748B1DD-87C2-49B9-82AF-A6E903F68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6b506-aacb-43b0-b6f6-3f748bee6723"/>
    <ds:schemaRef ds:uri="e27d4198-30ac-449d-b768-6a7ecc1e7a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3ECE66-D622-45DA-8E31-8C1C267D99F4}">
  <ds:schemaRefs>
    <ds:schemaRef ds:uri="94a6b506-aacb-43b0-b6f6-3f748bee67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Wood Type</Template>
  <TotalTime>423</TotalTime>
  <Words>1548</Words>
  <Application>Microsoft Office PowerPoint</Application>
  <PresentationFormat>Widescreen</PresentationFormat>
  <Paragraphs>164</Paragraphs>
  <Slides>18</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Arial Narrow</vt:lpstr>
      <vt:lpstr>Calibri</vt:lpstr>
      <vt:lpstr>Constantia</vt:lpstr>
      <vt:lpstr>Franklin Gothic Book</vt:lpstr>
      <vt:lpstr>Rockwell</vt:lpstr>
      <vt:lpstr>Rockwell Condensed</vt:lpstr>
      <vt:lpstr>Rockwell Extra Bold</vt:lpstr>
      <vt:lpstr>Wingdings</vt:lpstr>
      <vt:lpstr>Wood Type</vt:lpstr>
      <vt:lpstr>Office Theme</vt:lpstr>
      <vt:lpstr>Want to make your courses ACCESSIBLE</vt:lpstr>
      <vt:lpstr>Want to make your courses INCLUSIVE</vt:lpstr>
      <vt:lpstr>Not sure how</vt:lpstr>
      <vt:lpstr>Help us help you: QM Standard 8+</vt:lpstr>
      <vt:lpstr>What is Molli</vt:lpstr>
      <vt:lpstr>MOLLI* 2021 Team members</vt:lpstr>
      <vt:lpstr>Purpose</vt:lpstr>
      <vt:lpstr>Research steps</vt:lpstr>
      <vt:lpstr>The deliverable</vt:lpstr>
      <vt:lpstr>Quality Matters Standard 8+</vt:lpstr>
      <vt:lpstr>Table of Contents</vt:lpstr>
      <vt:lpstr>QM  Standard 8+</vt:lpstr>
      <vt:lpstr>QM  Standard 8+</vt:lpstr>
      <vt:lpstr>QM  Specific Review Standard 8.1</vt:lpstr>
      <vt:lpstr>EX 8.1.2 - Use meaningful names for hyperlinks</vt:lpstr>
      <vt:lpstr>QM  Specific Review Standard 8.2</vt:lpstr>
      <vt:lpstr>Ex 8.2.1 - Layout and text</vt:lpstr>
      <vt:lpstr>We'd love your feedback?</vt:lpstr>
    </vt:vector>
  </TitlesOfParts>
  <Company>Community College of Baltimore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Monti, Kim</dc:creator>
  <cp:lastModifiedBy>Monti, Kim</cp:lastModifiedBy>
  <cp:revision>58</cp:revision>
  <cp:lastPrinted>2022-10-20T16:46:47Z</cp:lastPrinted>
  <dcterms:created xsi:type="dcterms:W3CDTF">2022-06-20T14:46:30Z</dcterms:created>
  <dcterms:modified xsi:type="dcterms:W3CDTF">2023-04-19T14:24:34Z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0x01010090D2ADE5E004254DA5E38CECBA5C2750</vt:lpwstr>
  </property>
  <property fmtid="{D5CDD505-2E9C-101B-9397-08002B2CF9AE}" pid="3" name="ArticulateGUID">
    <vt:lpwstr>280B9849-6251-42CD-9D5D-9FAB9E678888</vt:lpwstr>
  </property>
  <property fmtid="{D5CDD505-2E9C-101B-9397-08002B2CF9AE}" pid="4" name="ArticulatePath">
    <vt:lpwstr>MOL MOLLI 8 plus MOL presentation</vt:lpwstr>
  </property>
</Properties>
</file>