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9440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6989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214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8396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482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t>3/30/24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727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8A87A34-81AB-432B-8DAE-1953F412C126}" type="datetimeFigureOut">
              <a:rPr lang="en-US" smtClean="0"/>
              <a:pPr/>
              <a:t>3/30/24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1295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48A87A34-81AB-432B-8DAE-1953F412C126}" type="datetimeFigureOut">
              <a:rPr lang="en-US" smtClean="0"/>
              <a:t>3/30/24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8855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8A87A34-81AB-432B-8DAE-1953F412C126}" type="datetimeFigureOut">
              <a:rPr lang="en-US" smtClean="0"/>
              <a:t>3/30/24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8096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48A87A34-81AB-432B-8DAE-1953F412C126}" type="datetimeFigureOut">
              <a:rPr lang="en-US" smtClean="0"/>
              <a:t>3/30/24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21932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48A87A34-81AB-432B-8DAE-1953F412C126}" type="datetimeFigureOut">
              <a:rPr lang="en-US" smtClean="0"/>
              <a:pPr/>
              <a:t>3/30/24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7389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48A87A34-81AB-432B-8DAE-1953F412C126}" type="datetimeFigureOut">
              <a:rPr lang="en-US" smtClean="0"/>
              <a:pPr/>
              <a:t>3/30/24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95260810"/>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qualitymatters.org/qa-resources/resource-center/articles-resources/humanizing-why-quality-matter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rsmith@harford.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7A77A-C7DF-F935-6C0E-E65518ED1321}"/>
              </a:ext>
            </a:extLst>
          </p:cNvPr>
          <p:cNvSpPr>
            <a:spLocks noGrp="1"/>
          </p:cNvSpPr>
          <p:nvPr>
            <p:ph type="ctrTitle"/>
          </p:nvPr>
        </p:nvSpPr>
        <p:spPr/>
        <p:txBody>
          <a:bodyPr>
            <a:normAutofit/>
          </a:bodyPr>
          <a:lstStyle/>
          <a:p>
            <a:pPr algn="ctr"/>
            <a:r>
              <a:rPr lang="en-US" sz="5300" dirty="0"/>
              <a:t>Humanizing Your Course and Quality Assurance, Can They Co-Exist?</a:t>
            </a:r>
            <a:br>
              <a:rPr lang="en-US" dirty="0"/>
            </a:br>
            <a:endParaRPr lang="en-US" dirty="0"/>
          </a:p>
        </p:txBody>
      </p:sp>
      <p:sp>
        <p:nvSpPr>
          <p:cNvPr id="3" name="Subtitle 2">
            <a:extLst>
              <a:ext uri="{FF2B5EF4-FFF2-40B4-BE49-F238E27FC236}">
                <a16:creationId xmlns:a16="http://schemas.microsoft.com/office/drawing/2014/main" id="{4BFFEEAC-F7A8-3776-E0BE-C259ABB0BCF4}"/>
              </a:ext>
            </a:extLst>
          </p:cNvPr>
          <p:cNvSpPr>
            <a:spLocks noGrp="1"/>
          </p:cNvSpPr>
          <p:nvPr>
            <p:ph type="subTitle" idx="1"/>
          </p:nvPr>
        </p:nvSpPr>
        <p:spPr/>
        <p:txBody>
          <a:bodyPr/>
          <a:lstStyle/>
          <a:p>
            <a:r>
              <a:rPr lang="en-US" dirty="0"/>
              <a:t>Richard W. Smith</a:t>
            </a:r>
          </a:p>
          <a:p>
            <a:r>
              <a:rPr lang="en-US" dirty="0"/>
              <a:t>Harford Community College</a:t>
            </a:r>
          </a:p>
          <a:p>
            <a:endParaRPr lang="en-US" dirty="0"/>
          </a:p>
        </p:txBody>
      </p:sp>
    </p:spTree>
    <p:extLst>
      <p:ext uri="{BB962C8B-B14F-4D97-AF65-F5344CB8AC3E}">
        <p14:creationId xmlns:p14="http://schemas.microsoft.com/office/powerpoint/2010/main" val="434926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1310-D852-DD0B-1B10-F45067EA743B}"/>
              </a:ext>
            </a:extLst>
          </p:cNvPr>
          <p:cNvSpPr>
            <a:spLocks noGrp="1"/>
          </p:cNvSpPr>
          <p:nvPr>
            <p:ph type="title"/>
          </p:nvPr>
        </p:nvSpPr>
        <p:spPr/>
        <p:txBody>
          <a:bodyPr/>
          <a:lstStyle/>
          <a:p>
            <a:r>
              <a:rPr lang="en-US" dirty="0"/>
              <a:t>Humanity vs. QM?</a:t>
            </a:r>
          </a:p>
        </p:txBody>
      </p:sp>
      <p:sp>
        <p:nvSpPr>
          <p:cNvPr id="3" name="Content Placeholder 2">
            <a:extLst>
              <a:ext uri="{FF2B5EF4-FFF2-40B4-BE49-F238E27FC236}">
                <a16:creationId xmlns:a16="http://schemas.microsoft.com/office/drawing/2014/main" id="{AD298497-1B50-4543-1CB7-5D386976BF8A}"/>
              </a:ext>
            </a:extLst>
          </p:cNvPr>
          <p:cNvSpPr>
            <a:spLocks noGrp="1"/>
          </p:cNvSpPr>
          <p:nvPr>
            <p:ph idx="1"/>
          </p:nvPr>
        </p:nvSpPr>
        <p:spPr/>
        <p:txBody>
          <a:bodyPr/>
          <a:lstStyle/>
          <a:p>
            <a:r>
              <a:rPr lang="en-US" dirty="0"/>
              <a:t>Students get a personal welcome</a:t>
            </a:r>
          </a:p>
          <a:p>
            <a:endParaRPr lang="en-US" dirty="0"/>
          </a:p>
          <a:p>
            <a:r>
              <a:rPr lang="en-US" dirty="0"/>
              <a:t>QM Specific Review Standard 1.8. </a:t>
            </a:r>
          </a:p>
          <a:p>
            <a:r>
              <a:rPr lang="en-US" dirty="0"/>
              <a:t>1-point standard.</a:t>
            </a:r>
          </a:p>
          <a:p>
            <a:r>
              <a:rPr lang="en-US" dirty="0"/>
              <a:t>“The self-introduction by the instructor is welcoming and is available in the course site.” </a:t>
            </a:r>
          </a:p>
        </p:txBody>
      </p:sp>
    </p:spTree>
    <p:extLst>
      <p:ext uri="{BB962C8B-B14F-4D97-AF65-F5344CB8AC3E}">
        <p14:creationId xmlns:p14="http://schemas.microsoft.com/office/powerpoint/2010/main" val="2852583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1310-D852-DD0B-1B10-F45067EA743B}"/>
              </a:ext>
            </a:extLst>
          </p:cNvPr>
          <p:cNvSpPr>
            <a:spLocks noGrp="1"/>
          </p:cNvSpPr>
          <p:nvPr>
            <p:ph type="title"/>
          </p:nvPr>
        </p:nvSpPr>
        <p:spPr/>
        <p:txBody>
          <a:bodyPr/>
          <a:lstStyle/>
          <a:p>
            <a:r>
              <a:rPr lang="en-US" dirty="0"/>
              <a:t>Humanity vs. QM?</a:t>
            </a:r>
          </a:p>
        </p:txBody>
      </p:sp>
      <p:sp>
        <p:nvSpPr>
          <p:cNvPr id="3" name="Content Placeholder 2">
            <a:extLst>
              <a:ext uri="{FF2B5EF4-FFF2-40B4-BE49-F238E27FC236}">
                <a16:creationId xmlns:a16="http://schemas.microsoft.com/office/drawing/2014/main" id="{AD298497-1B50-4543-1CB7-5D386976BF8A}"/>
              </a:ext>
            </a:extLst>
          </p:cNvPr>
          <p:cNvSpPr>
            <a:spLocks noGrp="1"/>
          </p:cNvSpPr>
          <p:nvPr>
            <p:ph idx="1"/>
          </p:nvPr>
        </p:nvSpPr>
        <p:spPr/>
        <p:txBody>
          <a:bodyPr/>
          <a:lstStyle/>
          <a:p>
            <a:r>
              <a:rPr lang="en-US" dirty="0"/>
              <a:t>Courses show personality</a:t>
            </a:r>
          </a:p>
          <a:p>
            <a:endParaRPr lang="en-US" dirty="0"/>
          </a:p>
          <a:p>
            <a:r>
              <a:rPr lang="en-US" dirty="0"/>
              <a:t>QM Specific Review Standard ???</a:t>
            </a:r>
          </a:p>
        </p:txBody>
      </p:sp>
    </p:spTree>
    <p:extLst>
      <p:ext uri="{BB962C8B-B14F-4D97-AF65-F5344CB8AC3E}">
        <p14:creationId xmlns:p14="http://schemas.microsoft.com/office/powerpoint/2010/main" val="2625561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1310-D852-DD0B-1B10-F45067EA743B}"/>
              </a:ext>
            </a:extLst>
          </p:cNvPr>
          <p:cNvSpPr>
            <a:spLocks noGrp="1"/>
          </p:cNvSpPr>
          <p:nvPr>
            <p:ph type="title"/>
          </p:nvPr>
        </p:nvSpPr>
        <p:spPr/>
        <p:txBody>
          <a:bodyPr/>
          <a:lstStyle/>
          <a:p>
            <a:r>
              <a:rPr lang="en-US" dirty="0"/>
              <a:t>Humanity vs. QM?</a:t>
            </a:r>
          </a:p>
        </p:txBody>
      </p:sp>
      <p:sp>
        <p:nvSpPr>
          <p:cNvPr id="3" name="Content Placeholder 2">
            <a:extLst>
              <a:ext uri="{FF2B5EF4-FFF2-40B4-BE49-F238E27FC236}">
                <a16:creationId xmlns:a16="http://schemas.microsoft.com/office/drawing/2014/main" id="{AD298497-1B50-4543-1CB7-5D386976BF8A}"/>
              </a:ext>
            </a:extLst>
          </p:cNvPr>
          <p:cNvSpPr>
            <a:spLocks noGrp="1"/>
          </p:cNvSpPr>
          <p:nvPr>
            <p:ph idx="1"/>
          </p:nvPr>
        </p:nvSpPr>
        <p:spPr/>
        <p:txBody>
          <a:bodyPr/>
          <a:lstStyle/>
          <a:p>
            <a:r>
              <a:rPr lang="en-US" dirty="0"/>
              <a:t>There is regular communication with students.</a:t>
            </a:r>
          </a:p>
          <a:p>
            <a:endParaRPr lang="en-US" dirty="0"/>
          </a:p>
          <a:p>
            <a:r>
              <a:rPr lang="en-US" dirty="0"/>
              <a:t>QM Specific Review Standard 5.3</a:t>
            </a:r>
          </a:p>
          <a:p>
            <a:r>
              <a:rPr lang="en-US" dirty="0"/>
              <a:t>3-point standard.</a:t>
            </a:r>
          </a:p>
          <a:p>
            <a:r>
              <a:rPr lang="en-US" dirty="0"/>
              <a:t>“The instructor’s plan for regular interaction with learners in substantive ways during the course is clearly stated.”</a:t>
            </a:r>
          </a:p>
        </p:txBody>
      </p:sp>
    </p:spTree>
    <p:extLst>
      <p:ext uri="{BB962C8B-B14F-4D97-AF65-F5344CB8AC3E}">
        <p14:creationId xmlns:p14="http://schemas.microsoft.com/office/powerpoint/2010/main" val="904839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1310-D852-DD0B-1B10-F45067EA743B}"/>
              </a:ext>
            </a:extLst>
          </p:cNvPr>
          <p:cNvSpPr>
            <a:spLocks noGrp="1"/>
          </p:cNvSpPr>
          <p:nvPr>
            <p:ph type="title"/>
          </p:nvPr>
        </p:nvSpPr>
        <p:spPr/>
        <p:txBody>
          <a:bodyPr/>
          <a:lstStyle/>
          <a:p>
            <a:r>
              <a:rPr lang="en-US" dirty="0"/>
              <a:t>Humanity vs. QM?</a:t>
            </a:r>
          </a:p>
        </p:txBody>
      </p:sp>
      <p:sp>
        <p:nvSpPr>
          <p:cNvPr id="3" name="Content Placeholder 2">
            <a:extLst>
              <a:ext uri="{FF2B5EF4-FFF2-40B4-BE49-F238E27FC236}">
                <a16:creationId xmlns:a16="http://schemas.microsoft.com/office/drawing/2014/main" id="{AD298497-1B50-4543-1CB7-5D386976BF8A}"/>
              </a:ext>
            </a:extLst>
          </p:cNvPr>
          <p:cNvSpPr>
            <a:spLocks noGrp="1"/>
          </p:cNvSpPr>
          <p:nvPr>
            <p:ph idx="1"/>
          </p:nvPr>
        </p:nvSpPr>
        <p:spPr/>
        <p:txBody>
          <a:bodyPr/>
          <a:lstStyle/>
          <a:p>
            <a:r>
              <a:rPr lang="en-US" dirty="0"/>
              <a:t>Courses encourage deep engagement</a:t>
            </a:r>
          </a:p>
          <a:p>
            <a:endParaRPr lang="en-US" dirty="0"/>
          </a:p>
          <a:p>
            <a:r>
              <a:rPr lang="en-US" dirty="0"/>
              <a:t>QM Specific Review Standard – Many. 4.1 and 4.2.</a:t>
            </a:r>
          </a:p>
          <a:p>
            <a:endParaRPr lang="en-US" dirty="0"/>
          </a:p>
          <a:p>
            <a:r>
              <a:rPr lang="en-US" dirty="0"/>
              <a:t>4.1 “The instructional materials contribute to the achievement of the stated learning objectives.”</a:t>
            </a:r>
          </a:p>
          <a:p>
            <a:r>
              <a:rPr lang="en-US" dirty="0"/>
              <a:t>4.2 “The relationship between the use of instructional materials in the course and completion of learning activities and assessments is clearly explained.”</a:t>
            </a:r>
          </a:p>
          <a:p>
            <a:endParaRPr lang="en-US" dirty="0"/>
          </a:p>
          <a:p>
            <a:r>
              <a:rPr lang="en-US" dirty="0"/>
              <a:t>Both are 3-point standards.</a:t>
            </a:r>
          </a:p>
        </p:txBody>
      </p:sp>
    </p:spTree>
    <p:extLst>
      <p:ext uri="{BB962C8B-B14F-4D97-AF65-F5344CB8AC3E}">
        <p14:creationId xmlns:p14="http://schemas.microsoft.com/office/powerpoint/2010/main" val="2242242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1310-D852-DD0B-1B10-F45067EA743B}"/>
              </a:ext>
            </a:extLst>
          </p:cNvPr>
          <p:cNvSpPr>
            <a:spLocks noGrp="1"/>
          </p:cNvSpPr>
          <p:nvPr>
            <p:ph type="title"/>
          </p:nvPr>
        </p:nvSpPr>
        <p:spPr/>
        <p:txBody>
          <a:bodyPr/>
          <a:lstStyle/>
          <a:p>
            <a:r>
              <a:rPr lang="en-US" dirty="0"/>
              <a:t>Humanity vs. QM?</a:t>
            </a:r>
          </a:p>
        </p:txBody>
      </p:sp>
      <p:sp>
        <p:nvSpPr>
          <p:cNvPr id="3" name="Content Placeholder 2">
            <a:extLst>
              <a:ext uri="{FF2B5EF4-FFF2-40B4-BE49-F238E27FC236}">
                <a16:creationId xmlns:a16="http://schemas.microsoft.com/office/drawing/2014/main" id="{AD298497-1B50-4543-1CB7-5D386976BF8A}"/>
              </a:ext>
            </a:extLst>
          </p:cNvPr>
          <p:cNvSpPr>
            <a:spLocks noGrp="1"/>
          </p:cNvSpPr>
          <p:nvPr>
            <p:ph idx="1"/>
          </p:nvPr>
        </p:nvSpPr>
        <p:spPr/>
        <p:txBody>
          <a:bodyPr/>
          <a:lstStyle/>
          <a:p>
            <a:r>
              <a:rPr lang="en-US" dirty="0"/>
              <a:t>There is a simplification and ease to the design of a course</a:t>
            </a:r>
          </a:p>
          <a:p>
            <a:endParaRPr lang="en-US" dirty="0"/>
          </a:p>
          <a:p>
            <a:r>
              <a:rPr lang="en-US" dirty="0"/>
              <a:t>QM Specific Review Standard. ??? </a:t>
            </a:r>
          </a:p>
          <a:p>
            <a:endParaRPr lang="en-US" dirty="0"/>
          </a:p>
          <a:p>
            <a:r>
              <a:rPr lang="en-US" dirty="0"/>
              <a:t>QM focuses a bit much on things the students may just see as clutter such as policies, etc. Those items are important, but they do also clutter things up. </a:t>
            </a:r>
          </a:p>
        </p:txBody>
      </p:sp>
    </p:spTree>
    <p:extLst>
      <p:ext uri="{BB962C8B-B14F-4D97-AF65-F5344CB8AC3E}">
        <p14:creationId xmlns:p14="http://schemas.microsoft.com/office/powerpoint/2010/main" val="2877523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1310-D852-DD0B-1B10-F45067EA743B}"/>
              </a:ext>
            </a:extLst>
          </p:cNvPr>
          <p:cNvSpPr>
            <a:spLocks noGrp="1"/>
          </p:cNvSpPr>
          <p:nvPr>
            <p:ph type="title"/>
          </p:nvPr>
        </p:nvSpPr>
        <p:spPr/>
        <p:txBody>
          <a:bodyPr/>
          <a:lstStyle/>
          <a:p>
            <a:r>
              <a:rPr lang="en-US" dirty="0"/>
              <a:t>Humanity vs. QM?</a:t>
            </a:r>
          </a:p>
        </p:txBody>
      </p:sp>
      <p:sp>
        <p:nvSpPr>
          <p:cNvPr id="3" name="Content Placeholder 2">
            <a:extLst>
              <a:ext uri="{FF2B5EF4-FFF2-40B4-BE49-F238E27FC236}">
                <a16:creationId xmlns:a16="http://schemas.microsoft.com/office/drawing/2014/main" id="{AD298497-1B50-4543-1CB7-5D386976BF8A}"/>
              </a:ext>
            </a:extLst>
          </p:cNvPr>
          <p:cNvSpPr>
            <a:spLocks noGrp="1"/>
          </p:cNvSpPr>
          <p:nvPr>
            <p:ph idx="1"/>
          </p:nvPr>
        </p:nvSpPr>
        <p:spPr/>
        <p:txBody>
          <a:bodyPr/>
          <a:lstStyle/>
          <a:p>
            <a:r>
              <a:rPr lang="en-US" dirty="0"/>
              <a:t>Faculty should be “present” in the course.</a:t>
            </a:r>
          </a:p>
          <a:p>
            <a:endParaRPr lang="en-US" dirty="0"/>
          </a:p>
          <a:p>
            <a:r>
              <a:rPr lang="en-US" dirty="0"/>
              <a:t>QM Specific Review Standard 5.3</a:t>
            </a:r>
          </a:p>
          <a:p>
            <a:r>
              <a:rPr lang="en-US" dirty="0"/>
              <a:t>3-point standard.</a:t>
            </a:r>
          </a:p>
          <a:p>
            <a:r>
              <a:rPr lang="en-US" dirty="0"/>
              <a:t>“The instructor’s plan for regular interaction with learners in substantive ways during the course is clearly stated.”</a:t>
            </a:r>
          </a:p>
        </p:txBody>
      </p:sp>
    </p:spTree>
    <p:extLst>
      <p:ext uri="{BB962C8B-B14F-4D97-AF65-F5344CB8AC3E}">
        <p14:creationId xmlns:p14="http://schemas.microsoft.com/office/powerpoint/2010/main" val="3610392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1310-D852-DD0B-1B10-F45067EA743B}"/>
              </a:ext>
            </a:extLst>
          </p:cNvPr>
          <p:cNvSpPr>
            <a:spLocks noGrp="1"/>
          </p:cNvSpPr>
          <p:nvPr>
            <p:ph type="title"/>
          </p:nvPr>
        </p:nvSpPr>
        <p:spPr/>
        <p:txBody>
          <a:bodyPr/>
          <a:lstStyle/>
          <a:p>
            <a:r>
              <a:rPr lang="en-US" dirty="0"/>
              <a:t>Humanity vs. QM?</a:t>
            </a:r>
          </a:p>
        </p:txBody>
      </p:sp>
      <p:sp>
        <p:nvSpPr>
          <p:cNvPr id="3" name="Content Placeholder 2">
            <a:extLst>
              <a:ext uri="{FF2B5EF4-FFF2-40B4-BE49-F238E27FC236}">
                <a16:creationId xmlns:a16="http://schemas.microsoft.com/office/drawing/2014/main" id="{AD298497-1B50-4543-1CB7-5D386976BF8A}"/>
              </a:ext>
            </a:extLst>
          </p:cNvPr>
          <p:cNvSpPr>
            <a:spLocks noGrp="1"/>
          </p:cNvSpPr>
          <p:nvPr>
            <p:ph idx="1"/>
          </p:nvPr>
        </p:nvSpPr>
        <p:spPr/>
        <p:txBody>
          <a:bodyPr/>
          <a:lstStyle/>
          <a:p>
            <a:r>
              <a:rPr lang="en-US" dirty="0"/>
              <a:t>Course should make students feel important.</a:t>
            </a:r>
          </a:p>
          <a:p>
            <a:endParaRPr lang="en-US" dirty="0"/>
          </a:p>
          <a:p>
            <a:r>
              <a:rPr lang="en-US" dirty="0"/>
              <a:t>QM Specific Review Standard ??? 5.2 ?</a:t>
            </a:r>
          </a:p>
          <a:p>
            <a:r>
              <a:rPr lang="en-US" dirty="0"/>
              <a:t>3-point standard.</a:t>
            </a:r>
          </a:p>
          <a:p>
            <a:r>
              <a:rPr lang="en-US" dirty="0"/>
              <a:t>“Learning activities provide opportunities for interactions that support active learning.”</a:t>
            </a:r>
          </a:p>
          <a:p>
            <a:endParaRPr lang="en-US" dirty="0"/>
          </a:p>
          <a:p>
            <a:r>
              <a:rPr lang="en-US" dirty="0"/>
              <a:t>Can we quantify if students feel important in a course?</a:t>
            </a:r>
          </a:p>
        </p:txBody>
      </p:sp>
    </p:spTree>
    <p:extLst>
      <p:ext uri="{BB962C8B-B14F-4D97-AF65-F5344CB8AC3E}">
        <p14:creationId xmlns:p14="http://schemas.microsoft.com/office/powerpoint/2010/main" val="870372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1310-D852-DD0B-1B10-F45067EA743B}"/>
              </a:ext>
            </a:extLst>
          </p:cNvPr>
          <p:cNvSpPr>
            <a:spLocks noGrp="1"/>
          </p:cNvSpPr>
          <p:nvPr>
            <p:ph type="title"/>
          </p:nvPr>
        </p:nvSpPr>
        <p:spPr/>
        <p:txBody>
          <a:bodyPr/>
          <a:lstStyle/>
          <a:p>
            <a:r>
              <a:rPr lang="en-US" dirty="0"/>
              <a:t>Humanity vs. QM?</a:t>
            </a:r>
          </a:p>
        </p:txBody>
      </p:sp>
      <p:sp>
        <p:nvSpPr>
          <p:cNvPr id="3" name="Content Placeholder 2">
            <a:extLst>
              <a:ext uri="{FF2B5EF4-FFF2-40B4-BE49-F238E27FC236}">
                <a16:creationId xmlns:a16="http://schemas.microsoft.com/office/drawing/2014/main" id="{AD298497-1B50-4543-1CB7-5D386976BF8A}"/>
              </a:ext>
            </a:extLst>
          </p:cNvPr>
          <p:cNvSpPr>
            <a:spLocks noGrp="1"/>
          </p:cNvSpPr>
          <p:nvPr>
            <p:ph idx="1"/>
          </p:nvPr>
        </p:nvSpPr>
        <p:spPr/>
        <p:txBody>
          <a:bodyPr/>
          <a:lstStyle/>
          <a:p>
            <a:r>
              <a:rPr lang="en-US" dirty="0"/>
              <a:t>Keep stereotypes out of the course</a:t>
            </a:r>
          </a:p>
          <a:p>
            <a:endParaRPr lang="en-US" dirty="0"/>
          </a:p>
          <a:p>
            <a:r>
              <a:rPr lang="en-US" dirty="0"/>
              <a:t>QM Specific Review Standard ??? 4.5?</a:t>
            </a:r>
          </a:p>
          <a:p>
            <a:r>
              <a:rPr lang="en-US" dirty="0"/>
              <a:t>2-point standard.</a:t>
            </a:r>
          </a:p>
          <a:p>
            <a:r>
              <a:rPr lang="en-US" dirty="0"/>
              <a:t>“A variety of instructional materials is used in the course.”</a:t>
            </a:r>
          </a:p>
          <a:p>
            <a:endParaRPr lang="en-US" dirty="0"/>
          </a:p>
          <a:p>
            <a:r>
              <a:rPr lang="en-US" dirty="0"/>
              <a:t>In the annotation it describes how variety of viewpoints should be addressed. </a:t>
            </a:r>
          </a:p>
          <a:p>
            <a:endParaRPr lang="en-US" dirty="0"/>
          </a:p>
          <a:p>
            <a:r>
              <a:rPr lang="en-US" dirty="0"/>
              <a:t>Does that go far enough?</a:t>
            </a:r>
          </a:p>
        </p:txBody>
      </p:sp>
    </p:spTree>
    <p:extLst>
      <p:ext uri="{BB962C8B-B14F-4D97-AF65-F5344CB8AC3E}">
        <p14:creationId xmlns:p14="http://schemas.microsoft.com/office/powerpoint/2010/main" val="1733191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C1310-D852-DD0B-1B10-F45067EA743B}"/>
              </a:ext>
            </a:extLst>
          </p:cNvPr>
          <p:cNvSpPr>
            <a:spLocks noGrp="1"/>
          </p:cNvSpPr>
          <p:nvPr>
            <p:ph type="title"/>
          </p:nvPr>
        </p:nvSpPr>
        <p:spPr/>
        <p:txBody>
          <a:bodyPr/>
          <a:lstStyle/>
          <a:p>
            <a:r>
              <a:rPr lang="en-US" dirty="0"/>
              <a:t>Humanity vs. QM?</a:t>
            </a:r>
          </a:p>
        </p:txBody>
      </p:sp>
      <p:sp>
        <p:nvSpPr>
          <p:cNvPr id="3" name="Content Placeholder 2">
            <a:extLst>
              <a:ext uri="{FF2B5EF4-FFF2-40B4-BE49-F238E27FC236}">
                <a16:creationId xmlns:a16="http://schemas.microsoft.com/office/drawing/2014/main" id="{AD298497-1B50-4543-1CB7-5D386976BF8A}"/>
              </a:ext>
            </a:extLst>
          </p:cNvPr>
          <p:cNvSpPr>
            <a:spLocks noGrp="1"/>
          </p:cNvSpPr>
          <p:nvPr>
            <p:ph idx="1"/>
          </p:nvPr>
        </p:nvSpPr>
        <p:spPr/>
        <p:txBody>
          <a:bodyPr/>
          <a:lstStyle/>
          <a:p>
            <a:r>
              <a:rPr lang="en-US" dirty="0"/>
              <a:t>Feedback to the students is important?</a:t>
            </a:r>
          </a:p>
          <a:p>
            <a:endParaRPr lang="en-US" dirty="0"/>
          </a:p>
          <a:p>
            <a:r>
              <a:rPr lang="en-US" dirty="0"/>
              <a:t>QM Specific Review Standard. 3.5. </a:t>
            </a:r>
          </a:p>
          <a:p>
            <a:r>
              <a:rPr lang="en-US" dirty="0"/>
              <a:t>2-point standard.</a:t>
            </a:r>
          </a:p>
          <a:p>
            <a:r>
              <a:rPr lang="en-US" dirty="0"/>
              <a:t>“The types and timing of assessments provide learners with multiple opportunities to track their learning progress with timely feedback.”</a:t>
            </a:r>
          </a:p>
        </p:txBody>
      </p:sp>
    </p:spTree>
    <p:extLst>
      <p:ext uri="{BB962C8B-B14F-4D97-AF65-F5344CB8AC3E}">
        <p14:creationId xmlns:p14="http://schemas.microsoft.com/office/powerpoint/2010/main" val="349414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EA22A-65B0-9170-1EAC-9587EC99E842}"/>
              </a:ext>
            </a:extLst>
          </p:cNvPr>
          <p:cNvSpPr>
            <a:spLocks noGrp="1"/>
          </p:cNvSpPr>
          <p:nvPr>
            <p:ph type="title"/>
          </p:nvPr>
        </p:nvSpPr>
        <p:spPr/>
        <p:txBody>
          <a:bodyPr/>
          <a:lstStyle/>
          <a:p>
            <a:r>
              <a:rPr lang="en-US" dirty="0"/>
              <a:t>QM Webpage</a:t>
            </a:r>
          </a:p>
        </p:txBody>
      </p:sp>
      <p:sp>
        <p:nvSpPr>
          <p:cNvPr id="3" name="Content Placeholder 2">
            <a:extLst>
              <a:ext uri="{FF2B5EF4-FFF2-40B4-BE49-F238E27FC236}">
                <a16:creationId xmlns:a16="http://schemas.microsoft.com/office/drawing/2014/main" id="{835BFB47-8539-DC3A-4CE1-149DB8809B04}"/>
              </a:ext>
            </a:extLst>
          </p:cNvPr>
          <p:cNvSpPr>
            <a:spLocks noGrp="1"/>
          </p:cNvSpPr>
          <p:nvPr>
            <p:ph idx="1"/>
          </p:nvPr>
        </p:nvSpPr>
        <p:spPr/>
        <p:txBody>
          <a:bodyPr/>
          <a:lstStyle/>
          <a:p>
            <a:r>
              <a:rPr lang="en-US" dirty="0"/>
              <a:t>Dr. Bethany </a:t>
            </a:r>
            <a:r>
              <a:rPr lang="en-US" dirty="0" err="1"/>
              <a:t>Simunich</a:t>
            </a:r>
            <a:r>
              <a:rPr lang="en-US" dirty="0"/>
              <a:t> , QM’s Director of Research and Innovation:</a:t>
            </a:r>
          </a:p>
          <a:p>
            <a:endParaRPr lang="en-US" dirty="0"/>
          </a:p>
          <a:p>
            <a:r>
              <a:rPr lang="en-US" dirty="0"/>
              <a:t>“I want to make clear that I am not claiming, nor do I believe, that the QM Rubric is perfect and should never be critiqued or improved. If I, or QM, felt that way, we wouldn’t bring together community experts, combined with expansive survey feedback from all our community members, to regularly revise the Rubric. We already intend, for example, to include more information about inclusive and culturally responsive design in the next Rubric revision.” - September 10, 2021</a:t>
            </a:r>
          </a:p>
          <a:p>
            <a:endParaRPr lang="en-US" dirty="0"/>
          </a:p>
          <a:p>
            <a:r>
              <a:rPr lang="en-US" dirty="0">
                <a:hlinkClick r:id="rId2"/>
              </a:rPr>
              <a:t>https://www.qualitymatters.org/qa-resources/resource-center/articles-resources/humanizing-why-quality-matters</a:t>
            </a:r>
            <a:endParaRPr lang="en-US" dirty="0"/>
          </a:p>
          <a:p>
            <a:endParaRPr lang="en-US" dirty="0"/>
          </a:p>
          <a:p>
            <a:r>
              <a:rPr lang="en-US" dirty="0"/>
              <a:t>7</a:t>
            </a:r>
            <a:r>
              <a:rPr lang="en-US" baseline="30000" dirty="0"/>
              <a:t>th</a:t>
            </a:r>
            <a:r>
              <a:rPr lang="en-US" dirty="0"/>
              <a:t> Edition came out in 2023</a:t>
            </a:r>
          </a:p>
          <a:p>
            <a:endParaRPr lang="en-US" dirty="0"/>
          </a:p>
          <a:p>
            <a:endParaRPr lang="en-US" dirty="0"/>
          </a:p>
        </p:txBody>
      </p:sp>
    </p:spTree>
    <p:extLst>
      <p:ext uri="{BB962C8B-B14F-4D97-AF65-F5344CB8AC3E}">
        <p14:creationId xmlns:p14="http://schemas.microsoft.com/office/powerpoint/2010/main" val="1103963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B2C60-E65A-78FC-7A96-DFB54C2C872E}"/>
              </a:ext>
            </a:extLst>
          </p:cNvPr>
          <p:cNvSpPr>
            <a:spLocks noGrp="1"/>
          </p:cNvSpPr>
          <p:nvPr>
            <p:ph type="title"/>
          </p:nvPr>
        </p:nvSpPr>
        <p:spPr/>
        <p:txBody>
          <a:bodyPr/>
          <a:lstStyle/>
          <a:p>
            <a:r>
              <a:rPr lang="en-US" dirty="0"/>
              <a:t>About Me</a:t>
            </a:r>
          </a:p>
        </p:txBody>
      </p:sp>
      <p:sp>
        <p:nvSpPr>
          <p:cNvPr id="3" name="Content Placeholder 2">
            <a:extLst>
              <a:ext uri="{FF2B5EF4-FFF2-40B4-BE49-F238E27FC236}">
                <a16:creationId xmlns:a16="http://schemas.microsoft.com/office/drawing/2014/main" id="{A2DCF1E4-3D40-62CD-43E1-1312BC4E64D2}"/>
              </a:ext>
            </a:extLst>
          </p:cNvPr>
          <p:cNvSpPr>
            <a:spLocks noGrp="1"/>
          </p:cNvSpPr>
          <p:nvPr>
            <p:ph idx="1"/>
          </p:nvPr>
        </p:nvSpPr>
        <p:spPr/>
        <p:txBody>
          <a:bodyPr/>
          <a:lstStyle/>
          <a:p>
            <a:r>
              <a:rPr lang="en-US" dirty="0"/>
              <a:t>Instructional Designer since 1999</a:t>
            </a:r>
          </a:p>
          <a:p>
            <a:r>
              <a:rPr lang="en-US" dirty="0"/>
              <a:t>Manage Harford Community College’s Quality Assurance Operation</a:t>
            </a:r>
          </a:p>
          <a:p>
            <a:r>
              <a:rPr lang="en-US" dirty="0"/>
              <a:t>HCC’s QM Coordinator</a:t>
            </a:r>
          </a:p>
          <a:p>
            <a:r>
              <a:rPr lang="en-US" dirty="0"/>
              <a:t>Quality Matters Master Reviewer since 2009</a:t>
            </a:r>
          </a:p>
          <a:p>
            <a:r>
              <a:rPr lang="en-US" dirty="0"/>
              <a:t>Been on 187 QM course reviews, most as Chair of the Reviews</a:t>
            </a:r>
          </a:p>
          <a:p>
            <a:r>
              <a:rPr lang="en-US" dirty="0"/>
              <a:t>3 of my own courses have met QM Review</a:t>
            </a:r>
          </a:p>
          <a:p>
            <a:r>
              <a:rPr lang="en-US" dirty="0"/>
              <a:t>Coordinated the successful QM Teaching Support Program Review in 2023</a:t>
            </a:r>
          </a:p>
        </p:txBody>
      </p:sp>
    </p:spTree>
    <p:extLst>
      <p:ext uri="{BB962C8B-B14F-4D97-AF65-F5344CB8AC3E}">
        <p14:creationId xmlns:p14="http://schemas.microsoft.com/office/powerpoint/2010/main" val="1605637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E77F8-3E4D-7A23-2C51-92509598DFC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C355BFF-BA78-1292-4B87-A1C98889563E}"/>
              </a:ext>
            </a:extLst>
          </p:cNvPr>
          <p:cNvSpPr>
            <a:spLocks noGrp="1"/>
          </p:cNvSpPr>
          <p:nvPr>
            <p:ph idx="1"/>
          </p:nvPr>
        </p:nvSpPr>
        <p:spPr/>
        <p:txBody>
          <a:bodyPr/>
          <a:lstStyle/>
          <a:p>
            <a:r>
              <a:rPr lang="en-US" dirty="0"/>
              <a:t>Humanity and the students are most important</a:t>
            </a:r>
          </a:p>
          <a:p>
            <a:r>
              <a:rPr lang="en-US" dirty="0"/>
              <a:t>QA is important</a:t>
            </a:r>
          </a:p>
          <a:p>
            <a:r>
              <a:rPr lang="en-US" dirty="0"/>
              <a:t>QM is important but it is ok to question it</a:t>
            </a:r>
          </a:p>
          <a:p>
            <a:r>
              <a:rPr lang="en-US" dirty="0"/>
              <a:t>Instructional Designers and faculty developers need to know how to balance what is important versus what is required</a:t>
            </a:r>
          </a:p>
        </p:txBody>
      </p:sp>
    </p:spTree>
    <p:extLst>
      <p:ext uri="{BB962C8B-B14F-4D97-AF65-F5344CB8AC3E}">
        <p14:creationId xmlns:p14="http://schemas.microsoft.com/office/powerpoint/2010/main" val="9828573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6EE9-3AB5-A9DB-1B85-BED108C43C0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FCEDC614-4089-C2CF-8867-5297C6C5A27A}"/>
              </a:ext>
            </a:extLst>
          </p:cNvPr>
          <p:cNvSpPr>
            <a:spLocks noGrp="1"/>
          </p:cNvSpPr>
          <p:nvPr>
            <p:ph idx="1"/>
          </p:nvPr>
        </p:nvSpPr>
        <p:spPr/>
        <p:txBody>
          <a:bodyPr/>
          <a:lstStyle/>
          <a:p>
            <a:r>
              <a:rPr lang="en-US" dirty="0"/>
              <a:t>Richard W. Smith</a:t>
            </a:r>
          </a:p>
          <a:p>
            <a:endParaRPr lang="en-US" dirty="0"/>
          </a:p>
          <a:p>
            <a:r>
              <a:rPr lang="en-US" dirty="0">
                <a:hlinkClick r:id="rId2"/>
              </a:rPr>
              <a:t>rsmith@harford.edu</a:t>
            </a:r>
            <a:endParaRPr lang="en-US" dirty="0"/>
          </a:p>
        </p:txBody>
      </p:sp>
    </p:spTree>
    <p:extLst>
      <p:ext uri="{BB962C8B-B14F-4D97-AF65-F5344CB8AC3E}">
        <p14:creationId xmlns:p14="http://schemas.microsoft.com/office/powerpoint/2010/main" val="1064408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679AC-E3C4-C154-0524-D9710931761B}"/>
              </a:ext>
            </a:extLst>
          </p:cNvPr>
          <p:cNvSpPr>
            <a:spLocks noGrp="1"/>
          </p:cNvSpPr>
          <p:nvPr>
            <p:ph type="title"/>
          </p:nvPr>
        </p:nvSpPr>
        <p:spPr/>
        <p:txBody>
          <a:bodyPr/>
          <a:lstStyle/>
          <a:p>
            <a:r>
              <a:rPr lang="en-US" dirty="0"/>
              <a:t>Quality Assurance</a:t>
            </a:r>
          </a:p>
        </p:txBody>
      </p:sp>
      <p:sp>
        <p:nvSpPr>
          <p:cNvPr id="3" name="Content Placeholder 2">
            <a:extLst>
              <a:ext uri="{FF2B5EF4-FFF2-40B4-BE49-F238E27FC236}">
                <a16:creationId xmlns:a16="http://schemas.microsoft.com/office/drawing/2014/main" id="{3A215FCF-5BC6-DB77-1FBB-8BF9DEC4F365}"/>
              </a:ext>
            </a:extLst>
          </p:cNvPr>
          <p:cNvSpPr>
            <a:spLocks noGrp="1"/>
          </p:cNvSpPr>
          <p:nvPr>
            <p:ph idx="1"/>
          </p:nvPr>
        </p:nvSpPr>
        <p:spPr/>
        <p:txBody>
          <a:bodyPr/>
          <a:lstStyle/>
          <a:p>
            <a:r>
              <a:rPr lang="en-US" dirty="0"/>
              <a:t>Your internal quality check</a:t>
            </a:r>
          </a:p>
          <a:p>
            <a:pPr marL="0" indent="0">
              <a:buNone/>
            </a:pPr>
            <a:endParaRPr lang="en-US" dirty="0"/>
          </a:p>
        </p:txBody>
      </p:sp>
    </p:spTree>
    <p:extLst>
      <p:ext uri="{BB962C8B-B14F-4D97-AF65-F5344CB8AC3E}">
        <p14:creationId xmlns:p14="http://schemas.microsoft.com/office/powerpoint/2010/main" val="178823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59C9-D570-C5B4-8FB6-6C4A19F6EF85}"/>
              </a:ext>
            </a:extLst>
          </p:cNvPr>
          <p:cNvSpPr>
            <a:spLocks noGrp="1"/>
          </p:cNvSpPr>
          <p:nvPr>
            <p:ph type="title"/>
          </p:nvPr>
        </p:nvSpPr>
        <p:spPr/>
        <p:txBody>
          <a:bodyPr/>
          <a:lstStyle/>
          <a:p>
            <a:r>
              <a:rPr lang="en-US" dirty="0"/>
              <a:t>Quality Matters</a:t>
            </a:r>
          </a:p>
        </p:txBody>
      </p:sp>
      <p:sp>
        <p:nvSpPr>
          <p:cNvPr id="3" name="Content Placeholder 2">
            <a:extLst>
              <a:ext uri="{FF2B5EF4-FFF2-40B4-BE49-F238E27FC236}">
                <a16:creationId xmlns:a16="http://schemas.microsoft.com/office/drawing/2014/main" id="{83881A6F-EF07-EA9E-1FDF-E28122F115E7}"/>
              </a:ext>
            </a:extLst>
          </p:cNvPr>
          <p:cNvSpPr>
            <a:spLocks noGrp="1"/>
          </p:cNvSpPr>
          <p:nvPr>
            <p:ph idx="1"/>
          </p:nvPr>
        </p:nvSpPr>
        <p:spPr/>
        <p:txBody>
          <a:bodyPr/>
          <a:lstStyle/>
          <a:p>
            <a:r>
              <a:rPr lang="en-US" dirty="0"/>
              <a:t>I am assuming we all know what QM is</a:t>
            </a:r>
          </a:p>
        </p:txBody>
      </p:sp>
    </p:spTree>
    <p:extLst>
      <p:ext uri="{BB962C8B-B14F-4D97-AF65-F5344CB8AC3E}">
        <p14:creationId xmlns:p14="http://schemas.microsoft.com/office/powerpoint/2010/main" val="286989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EA1C5-3C31-2B7E-F18A-F638DB514648}"/>
              </a:ext>
            </a:extLst>
          </p:cNvPr>
          <p:cNvSpPr>
            <a:spLocks noGrp="1"/>
          </p:cNvSpPr>
          <p:nvPr>
            <p:ph type="title"/>
          </p:nvPr>
        </p:nvSpPr>
        <p:spPr/>
        <p:txBody>
          <a:bodyPr/>
          <a:lstStyle/>
          <a:p>
            <a:r>
              <a:rPr lang="en-US" dirty="0"/>
              <a:t>Who Regulates Quality Assurance?</a:t>
            </a:r>
          </a:p>
        </p:txBody>
      </p:sp>
      <p:sp>
        <p:nvSpPr>
          <p:cNvPr id="3" name="Content Placeholder 2">
            <a:extLst>
              <a:ext uri="{FF2B5EF4-FFF2-40B4-BE49-F238E27FC236}">
                <a16:creationId xmlns:a16="http://schemas.microsoft.com/office/drawing/2014/main" id="{D205374C-C173-70C6-C870-136D7FA7FADE}"/>
              </a:ext>
            </a:extLst>
          </p:cNvPr>
          <p:cNvSpPr>
            <a:spLocks noGrp="1"/>
          </p:cNvSpPr>
          <p:nvPr>
            <p:ph idx="1"/>
          </p:nvPr>
        </p:nvSpPr>
        <p:spPr/>
        <p:txBody>
          <a:bodyPr/>
          <a:lstStyle/>
          <a:p>
            <a:r>
              <a:rPr lang="en-US" dirty="0"/>
              <a:t>Is it self-regulated or institutionally mandated?</a:t>
            </a:r>
          </a:p>
        </p:txBody>
      </p:sp>
    </p:spTree>
    <p:extLst>
      <p:ext uri="{BB962C8B-B14F-4D97-AF65-F5344CB8AC3E}">
        <p14:creationId xmlns:p14="http://schemas.microsoft.com/office/powerpoint/2010/main" val="602018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20E00-C4D8-2D40-F116-5F410246659C}"/>
              </a:ext>
            </a:extLst>
          </p:cNvPr>
          <p:cNvSpPr>
            <a:spLocks noGrp="1"/>
          </p:cNvSpPr>
          <p:nvPr>
            <p:ph type="title"/>
          </p:nvPr>
        </p:nvSpPr>
        <p:spPr/>
        <p:txBody>
          <a:bodyPr/>
          <a:lstStyle/>
          <a:p>
            <a:r>
              <a:rPr lang="en-US" dirty="0"/>
              <a:t>Stamp of Approval</a:t>
            </a:r>
          </a:p>
        </p:txBody>
      </p:sp>
      <p:sp>
        <p:nvSpPr>
          <p:cNvPr id="3" name="Content Placeholder 2">
            <a:extLst>
              <a:ext uri="{FF2B5EF4-FFF2-40B4-BE49-F238E27FC236}">
                <a16:creationId xmlns:a16="http://schemas.microsoft.com/office/drawing/2014/main" id="{56EFFA40-47B0-11C6-C8EB-763972084DD0}"/>
              </a:ext>
            </a:extLst>
          </p:cNvPr>
          <p:cNvSpPr>
            <a:spLocks noGrp="1"/>
          </p:cNvSpPr>
          <p:nvPr>
            <p:ph idx="1"/>
          </p:nvPr>
        </p:nvSpPr>
        <p:spPr/>
        <p:txBody>
          <a:bodyPr/>
          <a:lstStyle/>
          <a:p>
            <a:r>
              <a:rPr lang="en-US" dirty="0"/>
              <a:t>Does a seal of approval matter?</a:t>
            </a:r>
          </a:p>
        </p:txBody>
      </p:sp>
    </p:spTree>
    <p:extLst>
      <p:ext uri="{BB962C8B-B14F-4D97-AF65-F5344CB8AC3E}">
        <p14:creationId xmlns:p14="http://schemas.microsoft.com/office/powerpoint/2010/main" val="3027536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EAD5A-F9AD-122C-091A-E87514074B28}"/>
              </a:ext>
            </a:extLst>
          </p:cNvPr>
          <p:cNvSpPr>
            <a:spLocks noGrp="1"/>
          </p:cNvSpPr>
          <p:nvPr>
            <p:ph type="title"/>
          </p:nvPr>
        </p:nvSpPr>
        <p:spPr/>
        <p:txBody>
          <a:bodyPr/>
          <a:lstStyle/>
          <a:p>
            <a:r>
              <a:rPr lang="en-US" dirty="0"/>
              <a:t>Who Decides What is Quality?</a:t>
            </a:r>
            <a:br>
              <a:rPr lang="en-US" dirty="0"/>
            </a:br>
            <a:br>
              <a:rPr lang="en-US" dirty="0"/>
            </a:br>
            <a:r>
              <a:rPr lang="en-US" dirty="0"/>
              <a:t>Students?</a:t>
            </a:r>
          </a:p>
        </p:txBody>
      </p:sp>
      <p:sp>
        <p:nvSpPr>
          <p:cNvPr id="3" name="Content Placeholder 2">
            <a:extLst>
              <a:ext uri="{FF2B5EF4-FFF2-40B4-BE49-F238E27FC236}">
                <a16:creationId xmlns:a16="http://schemas.microsoft.com/office/drawing/2014/main" id="{60FDBCF0-D87A-AAD3-D9EC-C15988C42693}"/>
              </a:ext>
            </a:extLst>
          </p:cNvPr>
          <p:cNvSpPr>
            <a:spLocks noGrp="1"/>
          </p:cNvSpPr>
          <p:nvPr>
            <p:ph idx="1"/>
          </p:nvPr>
        </p:nvSpPr>
        <p:spPr/>
        <p:txBody>
          <a:bodyPr/>
          <a:lstStyle/>
          <a:p>
            <a:r>
              <a:rPr lang="en-US" dirty="0"/>
              <a:t>What does it mean?</a:t>
            </a:r>
          </a:p>
          <a:p>
            <a:endParaRPr lang="en-US" dirty="0"/>
          </a:p>
          <a:p>
            <a:r>
              <a:rPr lang="en-US" dirty="0"/>
              <a:t>Do we listen to what the students want?</a:t>
            </a:r>
          </a:p>
        </p:txBody>
      </p:sp>
    </p:spTree>
    <p:extLst>
      <p:ext uri="{BB962C8B-B14F-4D97-AF65-F5344CB8AC3E}">
        <p14:creationId xmlns:p14="http://schemas.microsoft.com/office/powerpoint/2010/main" val="1212837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9AFEE-6631-8FC5-14FE-9760690C6AE1}"/>
              </a:ext>
            </a:extLst>
          </p:cNvPr>
          <p:cNvSpPr>
            <a:spLocks noGrp="1"/>
          </p:cNvSpPr>
          <p:nvPr>
            <p:ph type="title"/>
          </p:nvPr>
        </p:nvSpPr>
        <p:spPr/>
        <p:txBody>
          <a:bodyPr/>
          <a:lstStyle/>
          <a:p>
            <a:r>
              <a:rPr lang="en-US" dirty="0"/>
              <a:t>Does QA or QM guarantee quality teaching?</a:t>
            </a:r>
          </a:p>
        </p:txBody>
      </p:sp>
      <p:sp>
        <p:nvSpPr>
          <p:cNvPr id="3" name="Content Placeholder 2">
            <a:extLst>
              <a:ext uri="{FF2B5EF4-FFF2-40B4-BE49-F238E27FC236}">
                <a16:creationId xmlns:a16="http://schemas.microsoft.com/office/drawing/2014/main" id="{6A149291-F6CC-8A58-1377-CEA2CB8CD73D}"/>
              </a:ext>
            </a:extLst>
          </p:cNvPr>
          <p:cNvSpPr>
            <a:spLocks noGrp="1"/>
          </p:cNvSpPr>
          <p:nvPr>
            <p:ph idx="1"/>
          </p:nvPr>
        </p:nvSpPr>
        <p:spPr/>
        <p:txBody>
          <a:bodyPr/>
          <a:lstStyle/>
          <a:p>
            <a:r>
              <a:rPr lang="en-US" dirty="0"/>
              <a:t>Are there bad courses that have met QA or QM standards?</a:t>
            </a:r>
          </a:p>
        </p:txBody>
      </p:sp>
    </p:spTree>
    <p:extLst>
      <p:ext uri="{BB962C8B-B14F-4D97-AF65-F5344CB8AC3E}">
        <p14:creationId xmlns:p14="http://schemas.microsoft.com/office/powerpoint/2010/main" val="367144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2E71E-F910-8412-8650-D7EE28C7ECA0}"/>
              </a:ext>
            </a:extLst>
          </p:cNvPr>
          <p:cNvSpPr>
            <a:spLocks noGrp="1"/>
          </p:cNvSpPr>
          <p:nvPr>
            <p:ph type="title"/>
          </p:nvPr>
        </p:nvSpPr>
        <p:spPr/>
        <p:txBody>
          <a:bodyPr/>
          <a:lstStyle/>
          <a:p>
            <a:r>
              <a:rPr lang="en-US" dirty="0"/>
              <a:t>Humanity In a Course</a:t>
            </a:r>
          </a:p>
        </p:txBody>
      </p:sp>
      <p:sp>
        <p:nvSpPr>
          <p:cNvPr id="3" name="Content Placeholder 2">
            <a:extLst>
              <a:ext uri="{FF2B5EF4-FFF2-40B4-BE49-F238E27FC236}">
                <a16:creationId xmlns:a16="http://schemas.microsoft.com/office/drawing/2014/main" id="{CF5BA027-F267-9986-D64A-157994029804}"/>
              </a:ext>
            </a:extLst>
          </p:cNvPr>
          <p:cNvSpPr>
            <a:spLocks noGrp="1"/>
          </p:cNvSpPr>
          <p:nvPr>
            <p:ph idx="1"/>
          </p:nvPr>
        </p:nvSpPr>
        <p:spPr/>
        <p:txBody>
          <a:bodyPr/>
          <a:lstStyle/>
          <a:p>
            <a:r>
              <a:rPr lang="en-US" dirty="0"/>
              <a:t>Humanizing your course means taking intentional steps to create a human connection with and between learners in your course</a:t>
            </a:r>
          </a:p>
        </p:txBody>
      </p:sp>
    </p:spTree>
    <p:extLst>
      <p:ext uri="{BB962C8B-B14F-4D97-AF65-F5344CB8AC3E}">
        <p14:creationId xmlns:p14="http://schemas.microsoft.com/office/powerpoint/2010/main" val="276304805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Frame</Template>
  <TotalTime>149</TotalTime>
  <Words>746</Words>
  <Application>Microsoft Macintosh PowerPoint</Application>
  <PresentationFormat>Widescreen</PresentationFormat>
  <Paragraphs>105</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Corbel</vt:lpstr>
      <vt:lpstr>Wingdings 2</vt:lpstr>
      <vt:lpstr>Frame</vt:lpstr>
      <vt:lpstr>Humanizing Your Course and Quality Assurance, Can They Co-Exist? </vt:lpstr>
      <vt:lpstr>About Me</vt:lpstr>
      <vt:lpstr>Quality Assurance</vt:lpstr>
      <vt:lpstr>Quality Matters</vt:lpstr>
      <vt:lpstr>Who Regulates Quality Assurance?</vt:lpstr>
      <vt:lpstr>Stamp of Approval</vt:lpstr>
      <vt:lpstr>Who Decides What is Quality?  Students?</vt:lpstr>
      <vt:lpstr>Does QA or QM guarantee quality teaching?</vt:lpstr>
      <vt:lpstr>Humanity In a Course</vt:lpstr>
      <vt:lpstr>Humanity vs. QM?</vt:lpstr>
      <vt:lpstr>Humanity vs. QM?</vt:lpstr>
      <vt:lpstr>Humanity vs. QM?</vt:lpstr>
      <vt:lpstr>Humanity vs. QM?</vt:lpstr>
      <vt:lpstr>Humanity vs. QM?</vt:lpstr>
      <vt:lpstr>Humanity vs. QM?</vt:lpstr>
      <vt:lpstr>Humanity vs. QM?</vt:lpstr>
      <vt:lpstr>Humanity vs. QM?</vt:lpstr>
      <vt:lpstr>Humanity vs. QM?</vt:lpstr>
      <vt:lpstr>QM Webpage</vt:lpstr>
      <vt:lpstr>Summary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Humanizing Your Course and Quality Assurance, Can They Co-Exist? </dc:title>
  <dc:creator>eLearning eLearning</dc:creator>
  <cp:lastModifiedBy>eLearning eLearning</cp:lastModifiedBy>
  <cp:revision>12</cp:revision>
  <dcterms:created xsi:type="dcterms:W3CDTF">2024-03-30T16:24:24Z</dcterms:created>
  <dcterms:modified xsi:type="dcterms:W3CDTF">2024-03-30T18:53:32Z</dcterms:modified>
</cp:coreProperties>
</file>